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media/image10.jpg"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Lst>
  <p:notesMasterIdLst>
    <p:notesMasterId r:id="rId51"/>
  </p:notesMasterIdLst>
  <p:sldIdLst>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yy" initials="z" lastIdx="1" clrIdx="0">
    <p:extLst>
      <p:ext uri="{19B8F6BF-5375-455C-9EA6-DF929625EA0E}">
        <p15:presenceInfo xmlns:p15="http://schemas.microsoft.com/office/powerpoint/2012/main" userId="zy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2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73E12-91EA-4D09-92E2-85B2C1A92996}" type="datetimeFigureOut">
              <a:rPr lang="zh-CN" altLang="en-US" smtClean="0"/>
              <a:t>2018/9/9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D6D28C-56B8-4658-AAF5-790B95E6B83D}" type="slidenum">
              <a:rPr lang="zh-CN" altLang="en-US" smtClean="0"/>
              <a:t>‹#›</a:t>
            </a:fld>
            <a:endParaRPr lang="zh-CN" altLang="en-US"/>
          </a:p>
        </p:txBody>
      </p:sp>
    </p:spTree>
    <p:extLst>
      <p:ext uri="{BB962C8B-B14F-4D97-AF65-F5344CB8AC3E}">
        <p14:creationId xmlns:p14="http://schemas.microsoft.com/office/powerpoint/2010/main" val="340510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236594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357695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843666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19</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891901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20</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464927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21</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729480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x-none"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22</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79916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23</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017140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24</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691869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25</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263832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等线" panose="020F0502020204030204"/>
                <a:ea typeface="等线" panose="02010600030101010101" pitchFamily="2" charset="-122"/>
              </a:rPr>
              <a:pPr/>
              <a:t>27</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670186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202474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954AE2-8CBB-49BA-ACBB-CA2037178C9D}" type="slidenum">
              <a:rPr lang="zh-CN" altLang="en-US" smtClean="0">
                <a:solidFill>
                  <a:prstClr val="black"/>
                </a:solidFill>
                <a:latin typeface="等线" panose="020F0502020204030204"/>
                <a:ea typeface="等线" panose="02010600030101010101" pitchFamily="2" charset="-122"/>
              </a:rPr>
              <a:pPr>
                <a:defRPr/>
              </a:pPr>
              <a:t>28</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065913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FC954AE2-8CBB-49BA-ACBB-CA2037178C9D}" type="slidenum">
              <a:rPr lang="zh-CN" altLang="en-US" smtClean="0">
                <a:solidFill>
                  <a:prstClr val="black"/>
                </a:solidFill>
                <a:latin typeface="等线" panose="020F0502020204030204"/>
                <a:ea typeface="等线" panose="02010600030101010101" pitchFamily="2" charset="-122"/>
              </a:rPr>
              <a:pPr>
                <a:defRPr/>
              </a:pPr>
              <a:t>29</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641757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30</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448028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31</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253902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33</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802425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34</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149923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37</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929234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40</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3363265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41</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944863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x-none" altLang="zh-CN" dirty="0"/>
          </a:p>
        </p:txBody>
      </p:sp>
      <p:sp>
        <p:nvSpPr>
          <p:cNvPr id="4" name="灯片编号占位符 3"/>
          <p:cNvSpPr>
            <a:spLocks noGrp="1"/>
          </p:cNvSpPr>
          <p:nvPr>
            <p:ph type="sldNum" sz="quarter" idx="5"/>
          </p:nvPr>
        </p:nvSpPr>
        <p:spPr/>
        <p:txBody>
          <a:bodyPr/>
          <a:lstStyle/>
          <a:p>
            <a:pPr>
              <a:defRPr/>
            </a:pPr>
            <a:fld id="{A6837353-30EB-4A48-80EB-173D804AEFBD}" type="slidenum">
              <a:rPr lang="zh-CN" altLang="en-US" smtClean="0">
                <a:solidFill>
                  <a:prstClr val="black"/>
                </a:solidFill>
                <a:latin typeface="等线" panose="020F0502020204030204"/>
                <a:ea typeface="等线" panose="02010600030101010101" pitchFamily="2" charset="-122"/>
              </a:rPr>
              <a:pPr>
                <a:defRPr/>
              </a:pPr>
              <a:t>42</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19084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237004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954AE2-8CBB-49BA-ACBB-CA2037178C9D}" type="slidenum">
              <a:rPr lang="zh-CN" altLang="en-US" smtClean="0">
                <a:solidFill>
                  <a:prstClr val="black"/>
                </a:solidFill>
                <a:latin typeface="等线" panose="020F0502020204030204"/>
                <a:ea typeface="等线" panose="02010600030101010101" pitchFamily="2" charset="-122"/>
              </a:rPr>
              <a:pPr>
                <a:defRPr/>
              </a:pPr>
              <a:t>44</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37588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320915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196608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257268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521926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678151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954AE2-8CBB-49BA-ACBB-CA2037178C9D}"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862540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77390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97275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0695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4307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02952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24070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3075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56692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08407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09796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3029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81484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17133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6178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12832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13789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41624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72700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602171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8158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31906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3660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16181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434997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3249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78402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00807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12116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38176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822706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5346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69676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847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692792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41699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6072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75670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162318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020985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43513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89714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654909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501312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698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308841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397117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01111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470403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95620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87943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27120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86318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1646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224550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840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92906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680399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59672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366118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651324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76673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863103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211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8706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56752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43564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8827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293558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16696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672217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57BDB-C1E1-4808-B605-9DE01514A529}"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EF856-304C-4F11-9125-9C2C94EBF0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2815880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F52DF-FCC8-42BF-9F1E-DCDC632FF8A2}" type="datetimeFigureOut">
              <a:rPr lang="zh-CN" altLang="en-US" smtClean="0">
                <a:solidFill>
                  <a:prstClr val="black">
                    <a:tint val="75000"/>
                  </a:prstClr>
                </a:solidFill>
              </a:rPr>
              <a:pPr/>
              <a:t>2018/9/9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5C2395-2F6A-4C59-B433-49DE37ED51F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82036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notesSlide" Target="../notesSlides/notesSlide5.xml"/><Relationship Id="rId7" Type="http://schemas.openxmlformats.org/officeDocument/2006/relationships/image" Target="../media/image10.jp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 Id="rId9"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19.sv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46.xml"/><Relationship Id="rId5" Type="http://schemas.openxmlformats.org/officeDocument/2006/relationships/image" Target="../media/image35.jpe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46.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46.xml"/><Relationship Id="rId5" Type="http://schemas.openxmlformats.org/officeDocument/2006/relationships/image" Target="../media/image41.jpe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6.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6.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 xmlns:a16="http://schemas.microsoft.com/office/drawing/2014/main" id="{2326DF01-7FE6-4414-A047-507A6618A7F3}"/>
              </a:ext>
            </a:extLst>
          </p:cNvPr>
          <p:cNvGrpSpPr/>
          <p:nvPr/>
        </p:nvGrpSpPr>
        <p:grpSpPr>
          <a:xfrm>
            <a:off x="3750253" y="1486421"/>
            <a:ext cx="4354799" cy="2545080"/>
            <a:chOff x="2968336" y="838895"/>
            <a:chExt cx="5806398" cy="3393440"/>
          </a:xfrm>
        </p:grpSpPr>
        <p:cxnSp>
          <p:nvCxnSpPr>
            <p:cNvPr id="8" name="直接连接符 7">
              <a:extLst>
                <a:ext uri="{FF2B5EF4-FFF2-40B4-BE49-F238E27FC236}">
                  <a16:creationId xmlns="" xmlns:a16="http://schemas.microsoft.com/office/drawing/2014/main" id="{3A6B8FCD-4BA8-44D9-A097-44B6653B6D5B}"/>
                </a:ext>
              </a:extLst>
            </p:cNvPr>
            <p:cNvCxnSpPr>
              <a:cxnSpLocks/>
            </p:cNvCxnSpPr>
            <p:nvPr/>
          </p:nvCxnSpPr>
          <p:spPr>
            <a:xfrm flipH="1">
              <a:off x="2968336" y="838895"/>
              <a:ext cx="5806398"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 xmlns:a16="http://schemas.microsoft.com/office/drawing/2014/main" id="{CA013CCB-1F57-42B4-BB5E-CD602E223F37}"/>
                </a:ext>
              </a:extLst>
            </p:cNvPr>
            <p:cNvCxnSpPr>
              <a:cxnSpLocks/>
            </p:cNvCxnSpPr>
            <p:nvPr/>
          </p:nvCxnSpPr>
          <p:spPr>
            <a:xfrm flipH="1">
              <a:off x="3251200" y="4232335"/>
              <a:ext cx="5523534"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标题 3">
              <a:extLst>
                <a:ext uri="{FF2B5EF4-FFF2-40B4-BE49-F238E27FC236}">
                  <a16:creationId xmlns="" xmlns:a16="http://schemas.microsoft.com/office/drawing/2014/main" id="{13D16483-E5A7-47F5-BF7E-023E0FD65D8B}"/>
                </a:ext>
              </a:extLst>
            </p:cNvPr>
            <p:cNvSpPr txBox="1">
              <a:spLocks/>
            </p:cNvSpPr>
            <p:nvPr/>
          </p:nvSpPr>
          <p:spPr>
            <a:xfrm>
              <a:off x="3127433" y="1356938"/>
              <a:ext cx="4716085" cy="269690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x-none" altLang="zh-CN" sz="3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ROS</a:t>
              </a:r>
              <a:r>
                <a:rPr lang="zh-CN" altLang="en-US" sz="3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入门教程</a:t>
              </a:r>
              <a:r>
                <a:rPr lang="en-US" altLang="zh-CN" sz="3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r>
              <a:br>
                <a:rPr lang="en-US" altLang="zh-CN" sz="3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br>
              <a:r>
                <a:rPr lang="en-US" altLang="zh-CN" sz="3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3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介绍与安装</a:t>
              </a:r>
              <a:endParaRPr lang="en-US" altLang="zh-CN" sz="3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algn="r">
                <a:lnSpc>
                  <a:spcPct val="100000"/>
                </a:lnSpc>
              </a:pPr>
              <a:endParaRPr lang="en-US" altLang="zh-CN" sz="675" dirty="0">
                <a:solidFill>
                  <a:prstClr val="black"/>
                </a:solidFill>
                <a:latin typeface="Times New Roman" panose="02020603050405020304" pitchFamily="18" charset="0"/>
                <a:cs typeface="Times New Roman" panose="02020603050405020304" pitchFamily="18" charset="0"/>
              </a:endParaRPr>
            </a:p>
            <a:p>
              <a:pPr algn="r">
                <a:lnSpc>
                  <a:spcPct val="100000"/>
                </a:lnSpc>
              </a:pPr>
              <a:endParaRPr lang="en-US" altLang="zh-CN" sz="675" dirty="0">
                <a:solidFill>
                  <a:prstClr val="black"/>
                </a:solidFill>
                <a:latin typeface="Times New Roman" panose="02020603050405020304" pitchFamily="18" charset="0"/>
                <a:cs typeface="Times New Roman" panose="02020603050405020304" pitchFamily="18" charset="0"/>
              </a:endParaRPr>
            </a:p>
            <a:p>
              <a:pPr algn="r">
                <a:lnSpc>
                  <a:spcPct val="100000"/>
                </a:lnSpc>
              </a:pPr>
              <a:endParaRPr lang="en-US" altLang="zh-CN" sz="675" dirty="0">
                <a:solidFill>
                  <a:prstClr val="black"/>
                </a:solidFill>
                <a:latin typeface="Times New Roman" panose="02020603050405020304" pitchFamily="18" charset="0"/>
                <a:cs typeface="Times New Roman" panose="02020603050405020304" pitchFamily="18" charset="0"/>
              </a:endParaRPr>
            </a:p>
            <a:p>
              <a:pPr algn="r">
                <a:lnSpc>
                  <a:spcPct val="100000"/>
                </a:lnSpc>
              </a:pPr>
              <a:r>
                <a:rPr lang="zh-CN" altLang="en-US" sz="2400" dirty="0">
                  <a:solidFill>
                    <a:prstClr val="black"/>
                  </a:solidFill>
                </a:rPr>
                <a:t>主讲教师</a:t>
              </a:r>
              <a:r>
                <a:rPr lang="en-US" altLang="zh-CN" sz="2400" dirty="0">
                  <a:solidFill>
                    <a:prstClr val="black"/>
                  </a:solidFill>
                </a:rPr>
                <a:t>: </a:t>
              </a:r>
              <a:endParaRPr lang="zh-CN" altLang="en-US" sz="2400" dirty="0">
                <a:solidFill>
                  <a:prstClr val="black"/>
                </a:solidFill>
              </a:endParaRPr>
            </a:p>
            <a:p>
              <a:pPr algn="r"/>
              <a:endParaRPr lang="x-none" altLang="zh-CN" sz="2100" dirty="0">
                <a:solidFill>
                  <a:prstClr val="black"/>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8929456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540" y="2089810"/>
            <a:ext cx="4251861" cy="3744660"/>
          </a:xfrm>
          <a:prstGeom prst="rect">
            <a:avLst/>
          </a:prstGeom>
        </p:spPr>
      </p:pic>
      <p:sp>
        <p:nvSpPr>
          <p:cNvPr id="5" name="文本框 4">
            <a:extLst>
              <a:ext uri="{FF2B5EF4-FFF2-40B4-BE49-F238E27FC236}">
                <a16:creationId xmlns="" xmlns:a16="http://schemas.microsoft.com/office/drawing/2014/main"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鲁班飞鸟</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1346749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RememberLenny boston dynamics robot dog spot kicked kick the robot GIF">
            <a:extLst>
              <a:ext uri="{FF2B5EF4-FFF2-40B4-BE49-F238E27FC236}">
                <a16:creationId xmlns="" xmlns:a16="http://schemas.microsoft.com/office/drawing/2014/main" id="{AFAB52E6-AED2-43BE-BD72-8A932C92E84C}"/>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6308" y="857251"/>
            <a:ext cx="2961349" cy="1952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ji gif”的图片搜索结果">
            <a:extLst>
              <a:ext uri="{FF2B5EF4-FFF2-40B4-BE49-F238E27FC236}">
                <a16:creationId xmlns="" xmlns:a16="http://schemas.microsoft.com/office/drawing/2014/main" id="{F52B022B-7837-4BC0-A6F6-36C374435A5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546305" y="4348272"/>
            <a:ext cx="2961350" cy="16686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oogle car gif”的图片搜索结果">
            <a:extLst>
              <a:ext uri="{FF2B5EF4-FFF2-40B4-BE49-F238E27FC236}">
                <a16:creationId xmlns="" xmlns:a16="http://schemas.microsoft.com/office/drawing/2014/main" id="{EC67F7A5-861E-44F0-B9FF-4ACE21208833}"/>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546307" y="2809642"/>
            <a:ext cx="2961349" cy="153863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 xmlns:a16="http://schemas.microsoft.com/office/drawing/2014/main"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r>
              <a:rPr lang="zh-CN" altLang="en-US" sz="3300" dirty="0">
                <a:solidFill>
                  <a:prstClr val="black"/>
                </a:solidFill>
                <a:latin typeface="Calibri Light" panose="020F0302020204030204"/>
              </a:rPr>
              <a:t>今天</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机器人</a:t>
            </a:r>
            <a:endParaRPr lang="en-US" altLang="zh-CN" sz="3300" dirty="0">
              <a:solidFill>
                <a:prstClr val="black"/>
              </a:solidFill>
              <a:latin typeface="Calibri Light" panose="020F0302020204030204"/>
            </a:endParaRPr>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654" y="857249"/>
            <a:ext cx="2857500" cy="1952392"/>
          </a:xfrm>
          <a:prstGeom prst="rect">
            <a:avLst/>
          </a:prstGeom>
        </p:spPr>
      </p:pic>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654" y="2809642"/>
            <a:ext cx="2857500" cy="1538629"/>
          </a:xfrm>
          <a:prstGeom prst="rect">
            <a:avLst/>
          </a:prstGeom>
        </p:spPr>
      </p:pic>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07653" y="4348271"/>
            <a:ext cx="2857501" cy="1668700"/>
          </a:xfrm>
          <a:prstGeom prst="rect">
            <a:avLst/>
          </a:prstGeom>
        </p:spPr>
      </p:pic>
    </p:spTree>
    <p:custDataLst>
      <p:tags r:id="rId1"/>
    </p:custDataLst>
    <p:extLst>
      <p:ext uri="{BB962C8B-B14F-4D97-AF65-F5344CB8AC3E}">
        <p14:creationId xmlns:p14="http://schemas.microsoft.com/office/powerpoint/2010/main" val="266115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 calcmode="lin" valueType="num">
                                      <p:cBhvr>
                                        <p:cTn id="19" dur="500" fill="hold"/>
                                        <p:tgtEl>
                                          <p:spTgt spid="3074"/>
                                        </p:tgtEl>
                                        <p:attrNameLst>
                                          <p:attrName>ppt_w</p:attrName>
                                        </p:attrNameLst>
                                      </p:cBhvr>
                                      <p:tavLst>
                                        <p:tav tm="0">
                                          <p:val>
                                            <p:fltVal val="0"/>
                                          </p:val>
                                        </p:tav>
                                        <p:tav tm="100000">
                                          <p:val>
                                            <p:strVal val="#ppt_w"/>
                                          </p:val>
                                        </p:tav>
                                      </p:tavLst>
                                    </p:anim>
                                    <p:anim calcmode="lin" valueType="num">
                                      <p:cBhvr>
                                        <p:cTn id="20" dur="500" fill="hold"/>
                                        <p:tgtEl>
                                          <p:spTgt spid="3074"/>
                                        </p:tgtEl>
                                        <p:attrNameLst>
                                          <p:attrName>ppt_h</p:attrName>
                                        </p:attrNameLst>
                                      </p:cBhvr>
                                      <p:tavLst>
                                        <p:tav tm="0">
                                          <p:val>
                                            <p:fltVal val="0"/>
                                          </p:val>
                                        </p:tav>
                                        <p:tav tm="100000">
                                          <p:val>
                                            <p:strVal val="#ppt_h"/>
                                          </p:val>
                                        </p:tav>
                                      </p:tavLst>
                                    </p:anim>
                                    <p:animEffect transition="in" filter="fade">
                                      <p:cBhvr>
                                        <p:cTn id="21" dur="500"/>
                                        <p:tgtEl>
                                          <p:spTgt spid="307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 calcmode="lin" valueType="num">
                                      <p:cBhvr>
                                        <p:cTn id="26" dur="500" fill="hold"/>
                                        <p:tgtEl>
                                          <p:spTgt spid="3076"/>
                                        </p:tgtEl>
                                        <p:attrNameLst>
                                          <p:attrName>ppt_w</p:attrName>
                                        </p:attrNameLst>
                                      </p:cBhvr>
                                      <p:tavLst>
                                        <p:tav tm="0">
                                          <p:val>
                                            <p:fltVal val="0"/>
                                          </p:val>
                                        </p:tav>
                                        <p:tav tm="100000">
                                          <p:val>
                                            <p:strVal val="#ppt_w"/>
                                          </p:val>
                                        </p:tav>
                                      </p:tavLst>
                                    </p:anim>
                                    <p:anim calcmode="lin" valueType="num">
                                      <p:cBhvr>
                                        <p:cTn id="27" dur="500" fill="hold"/>
                                        <p:tgtEl>
                                          <p:spTgt spid="3076"/>
                                        </p:tgtEl>
                                        <p:attrNameLst>
                                          <p:attrName>ppt_h</p:attrName>
                                        </p:attrNameLst>
                                      </p:cBhvr>
                                      <p:tavLst>
                                        <p:tav tm="0">
                                          <p:val>
                                            <p:fltVal val="0"/>
                                          </p:val>
                                        </p:tav>
                                        <p:tav tm="100000">
                                          <p:val>
                                            <p:strVal val="#ppt_h"/>
                                          </p:val>
                                        </p:tav>
                                      </p:tavLst>
                                    </p:anim>
                                    <p:animEffect transition="in" filter="fade">
                                      <p:cBhvr>
                                        <p:cTn id="28"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524001" y="2898759"/>
            <a:ext cx="3364315" cy="2983026"/>
          </a:xfrm>
          <a:prstGeom prst="rect">
            <a:avLst/>
          </a:prstGeom>
        </p:spPr>
      </p:pic>
      <p:pic>
        <p:nvPicPr>
          <p:cNvPr id="5" name="图片 4"/>
          <p:cNvPicPr>
            <a:picLocks noChangeAspect="1"/>
          </p:cNvPicPr>
          <p:nvPr/>
        </p:nvPicPr>
        <p:blipFill>
          <a:blip r:embed="rId4"/>
          <a:stretch>
            <a:fillRect/>
          </a:stretch>
        </p:blipFill>
        <p:spPr>
          <a:xfrm>
            <a:off x="4982135" y="802661"/>
            <a:ext cx="3175616" cy="2974493"/>
          </a:xfrm>
          <a:prstGeom prst="rect">
            <a:avLst/>
          </a:prstGeom>
        </p:spPr>
      </p:pic>
      <p:sp>
        <p:nvSpPr>
          <p:cNvPr id="6" name="文本框 5">
            <a:extLst>
              <a:ext uri="{FF2B5EF4-FFF2-40B4-BE49-F238E27FC236}">
                <a16:creationId xmlns="" xmlns:a16="http://schemas.microsoft.com/office/drawing/2014/main"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商用</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机器人</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247398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r="1213"/>
          <a:stretch/>
        </p:blipFill>
        <p:spPr>
          <a:xfrm>
            <a:off x="1524001" y="1640141"/>
            <a:ext cx="5544002" cy="3705317"/>
          </a:xfrm>
          <a:prstGeom prst="rect">
            <a:avLst/>
          </a:prstGeom>
        </p:spPr>
      </p:pic>
      <p:sp>
        <p:nvSpPr>
          <p:cNvPr id="5" name="文本框 4">
            <a:extLst>
              <a:ext uri="{FF2B5EF4-FFF2-40B4-BE49-F238E27FC236}">
                <a16:creationId xmlns="" xmlns:a16="http://schemas.microsoft.com/office/drawing/2014/main"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中国制造</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en-US" altLang="zh-CN" sz="3300" dirty="0">
                <a:solidFill>
                  <a:prstClr val="black"/>
                </a:solidFill>
                <a:latin typeface="Calibri Light" panose="020F0302020204030204"/>
              </a:rPr>
              <a:t>2025</a:t>
            </a:r>
          </a:p>
        </p:txBody>
      </p:sp>
    </p:spTree>
    <p:extLst>
      <p:ext uri="{BB962C8B-B14F-4D97-AF65-F5344CB8AC3E}">
        <p14:creationId xmlns:p14="http://schemas.microsoft.com/office/powerpoint/2010/main" val="1987868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国家关于</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机器人的政策</a:t>
            </a:r>
            <a:endParaRPr lang="en-US" altLang="zh-CN" sz="3300" dirty="0">
              <a:solidFill>
                <a:prstClr val="black"/>
              </a:solidFill>
              <a:latin typeface="Calibri Light" panose="020F0302020204030204"/>
            </a:endParaRPr>
          </a:p>
        </p:txBody>
      </p:sp>
      <p:pic>
        <p:nvPicPr>
          <p:cNvPr id="5" name="图片 4"/>
          <p:cNvPicPr>
            <a:picLocks noChangeAspect="1"/>
          </p:cNvPicPr>
          <p:nvPr/>
        </p:nvPicPr>
        <p:blipFill>
          <a:blip r:embed="rId3"/>
          <a:stretch>
            <a:fillRect/>
          </a:stretch>
        </p:blipFill>
        <p:spPr>
          <a:xfrm>
            <a:off x="1662980" y="1893094"/>
            <a:ext cx="3857625" cy="4107656"/>
          </a:xfrm>
          <a:prstGeom prst="rect">
            <a:avLst/>
          </a:prstGeom>
        </p:spPr>
      </p:pic>
      <p:pic>
        <p:nvPicPr>
          <p:cNvPr id="6" name="图片 5"/>
          <p:cNvPicPr>
            <a:picLocks noChangeAspect="1"/>
          </p:cNvPicPr>
          <p:nvPr/>
        </p:nvPicPr>
        <p:blipFill>
          <a:blip r:embed="rId4"/>
          <a:stretch>
            <a:fillRect/>
          </a:stretch>
        </p:blipFill>
        <p:spPr>
          <a:xfrm>
            <a:off x="2390343" y="1256977"/>
            <a:ext cx="3857625" cy="3907631"/>
          </a:xfrm>
          <a:prstGeom prst="rect">
            <a:avLst/>
          </a:prstGeom>
        </p:spPr>
      </p:pic>
    </p:spTree>
    <p:extLst>
      <p:ext uri="{BB962C8B-B14F-4D97-AF65-F5344CB8AC3E}">
        <p14:creationId xmlns:p14="http://schemas.microsoft.com/office/powerpoint/2010/main" val="327829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009775" y="2296717"/>
            <a:ext cx="4286250" cy="2721769"/>
          </a:xfrm>
          <a:prstGeom prst="rect">
            <a:avLst/>
          </a:prstGeom>
        </p:spPr>
      </p:pic>
      <p:sp>
        <p:nvSpPr>
          <p:cNvPr id="5" name="文本框 4">
            <a:extLst>
              <a:ext uri="{FF2B5EF4-FFF2-40B4-BE49-F238E27FC236}">
                <a16:creationId xmlns="" xmlns:a16="http://schemas.microsoft.com/office/drawing/2014/main"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百度</a:t>
            </a:r>
            <a:r>
              <a:rPr lang="en-US" altLang="zh-CN" sz="3300" dirty="0">
                <a:solidFill>
                  <a:prstClr val="black"/>
                </a:solidFill>
                <a:latin typeface="Calibri Light" panose="020F0302020204030204"/>
              </a:rPr>
              <a:t>Apollo</a:t>
            </a:r>
          </a:p>
        </p:txBody>
      </p:sp>
    </p:spTree>
    <p:extLst>
      <p:ext uri="{BB962C8B-B14F-4D97-AF65-F5344CB8AC3E}">
        <p14:creationId xmlns:p14="http://schemas.microsoft.com/office/powerpoint/2010/main" val="39305558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84086" y="2638641"/>
            <a:ext cx="3929063" cy="2100263"/>
          </a:xfrm>
          <a:prstGeom prst="rect">
            <a:avLst/>
          </a:prstGeom>
        </p:spPr>
      </p:pic>
      <p:pic>
        <p:nvPicPr>
          <p:cNvPr id="5" name="图片 4"/>
          <p:cNvPicPr>
            <a:picLocks noChangeAspect="1"/>
          </p:cNvPicPr>
          <p:nvPr/>
        </p:nvPicPr>
        <p:blipFill>
          <a:blip r:embed="rId4"/>
          <a:stretch>
            <a:fillRect/>
          </a:stretch>
        </p:blipFill>
        <p:spPr>
          <a:xfrm>
            <a:off x="1699998" y="857251"/>
            <a:ext cx="3564731" cy="2157413"/>
          </a:xfrm>
          <a:prstGeom prst="rect">
            <a:avLst/>
          </a:prstGeom>
        </p:spPr>
      </p:pic>
      <p:pic>
        <p:nvPicPr>
          <p:cNvPr id="6" name="图片 5"/>
          <p:cNvPicPr>
            <a:picLocks noChangeAspect="1"/>
          </p:cNvPicPr>
          <p:nvPr/>
        </p:nvPicPr>
        <p:blipFill rotWithShape="1">
          <a:blip r:embed="rId5"/>
          <a:srcRect l="10804" t="31556" r="35252" b="34255"/>
          <a:stretch/>
        </p:blipFill>
        <p:spPr>
          <a:xfrm>
            <a:off x="1684087" y="4408992"/>
            <a:ext cx="3921595" cy="1809968"/>
          </a:xfrm>
          <a:prstGeom prst="rect">
            <a:avLst/>
          </a:prstGeom>
        </p:spPr>
      </p:pic>
      <p:sp>
        <p:nvSpPr>
          <p:cNvPr id="7" name="文本框 6">
            <a:extLst>
              <a:ext uri="{FF2B5EF4-FFF2-40B4-BE49-F238E27FC236}">
                <a16:creationId xmlns="" xmlns:a16="http://schemas.microsoft.com/office/drawing/2014/main"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网上购物</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15979932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781499" y="2284701"/>
            <a:ext cx="4866830" cy="2739304"/>
          </a:xfrm>
          <a:prstGeom prst="rect">
            <a:avLst/>
          </a:prstGeom>
        </p:spPr>
      </p:pic>
      <p:sp>
        <p:nvSpPr>
          <p:cNvPr id="6" name="文本框 5">
            <a:extLst>
              <a:ext uri="{FF2B5EF4-FFF2-40B4-BE49-F238E27FC236}">
                <a16:creationId xmlns="" xmlns:a16="http://schemas.microsoft.com/office/drawing/2014/main"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无人机物流</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4100047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 xmlns:a16="http://schemas.microsoft.com/office/drawing/2014/main" id="{397F099B-5F2D-4015-81B4-8A7AE07D8CD6}"/>
              </a:ext>
            </a:extLst>
          </p:cNvPr>
          <p:cNvSpPr>
            <a:spLocks noGrp="1"/>
          </p:cNvSpPr>
          <p:nvPr/>
        </p:nvSpPr>
        <p:spPr>
          <a:xfrm>
            <a:off x="1524000" y="2958893"/>
            <a:ext cx="9144000" cy="106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pP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为什么学习</a:t>
            </a:r>
            <a:r>
              <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ROS</a:t>
            </a: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832497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nvSpPr>
        <p:spPr>
          <a:xfrm>
            <a:off x="1524000" y="1799217"/>
            <a:ext cx="9144000" cy="86168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buNone/>
            </a:pPr>
            <a:r>
              <a:rPr lang="x-none" altLang="zh-CN" sz="2100" dirty="0">
                <a:solidFill>
                  <a:prstClr val="black"/>
                </a:solidFill>
                <a:latin typeface="黑体" panose="02010609060101010101" pitchFamily="49" charset="-122"/>
                <a:ea typeface="黑体" panose="02010609060101010101" pitchFamily="49" charset="-122"/>
              </a:rPr>
              <a:t>很久以前</a:t>
            </a:r>
            <a:r>
              <a:rPr lang="en-US" altLang="zh-CN" sz="2100" dirty="0">
                <a:solidFill>
                  <a:prstClr val="black"/>
                </a:solidFill>
                <a:latin typeface="黑体" panose="02010609060101010101" pitchFamily="49" charset="-122"/>
                <a:ea typeface="黑体" panose="02010609060101010101" pitchFamily="49" charset="-122"/>
              </a:rPr>
              <a:t>(</a:t>
            </a:r>
            <a:r>
              <a:rPr lang="zh-CN" altLang="en-US" sz="2100" dirty="0">
                <a:solidFill>
                  <a:prstClr val="black"/>
                </a:solidFill>
                <a:latin typeface="黑体" panose="02010609060101010101" pitchFamily="49" charset="-122"/>
                <a:ea typeface="黑体" panose="02010609060101010101" pitchFamily="49" charset="-122"/>
              </a:rPr>
              <a:t>公元</a:t>
            </a:r>
            <a:r>
              <a:rPr lang="en-US" altLang="zh-CN" sz="2100" dirty="0">
                <a:solidFill>
                  <a:prstClr val="black"/>
                </a:solidFill>
                <a:latin typeface="黑体" panose="02010609060101010101" pitchFamily="49" charset="-122"/>
                <a:ea typeface="黑体" panose="02010609060101010101" pitchFamily="49" charset="-122"/>
              </a:rPr>
              <a:t>21</a:t>
            </a:r>
            <a:r>
              <a:rPr lang="zh-CN" altLang="en-US" sz="2100" dirty="0">
                <a:solidFill>
                  <a:prstClr val="black"/>
                </a:solidFill>
                <a:latin typeface="黑体" panose="02010609060101010101" pitchFamily="49" charset="-122"/>
                <a:ea typeface="黑体" panose="02010609060101010101" pitchFamily="49" charset="-122"/>
              </a:rPr>
              <a:t>世纪前</a:t>
            </a:r>
            <a:r>
              <a:rPr lang="en-US" altLang="zh-CN" sz="2100" dirty="0">
                <a:solidFill>
                  <a:prstClr val="black"/>
                </a:solidFill>
                <a:latin typeface="黑体" panose="02010609060101010101" pitchFamily="49" charset="-122"/>
                <a:ea typeface="黑体" panose="02010609060101010101" pitchFamily="49" charset="-122"/>
              </a:rPr>
              <a:t>)…</a:t>
            </a:r>
          </a:p>
          <a:p>
            <a:pPr marL="0" indent="0" algn="ctr">
              <a:buNone/>
            </a:pPr>
            <a:r>
              <a:rPr lang="zh-CN" altLang="en-US" sz="2100" dirty="0">
                <a:solidFill>
                  <a:prstClr val="black"/>
                </a:solidFill>
                <a:latin typeface="黑体" panose="02010609060101010101" pitchFamily="49" charset="-122"/>
                <a:ea typeface="黑体" panose="02010609060101010101" pitchFamily="49" charset="-122"/>
              </a:rPr>
              <a:t>制造机器人是一个浩大的工程</a:t>
            </a:r>
            <a:endParaRPr lang="x-none" altLang="zh-CN" sz="2100" dirty="0">
              <a:solidFill>
                <a:prstClr val="black"/>
              </a:solidFill>
              <a:latin typeface="黑体" panose="02010609060101010101" pitchFamily="49" charset="-122"/>
              <a:ea typeface="黑体" panose="02010609060101010101" pitchFamily="49" charset="-122"/>
            </a:endParaRPr>
          </a:p>
        </p:txBody>
      </p:sp>
      <p:pic>
        <p:nvPicPr>
          <p:cNvPr id="3" name="图形 2" descr="齿轮">
            <a:extLst>
              <a:ext uri="{FF2B5EF4-FFF2-40B4-BE49-F238E27FC236}">
                <a16:creationId xmlns="" xmlns:a16="http://schemas.microsoft.com/office/drawing/2014/main" id="{F90A418A-3888-489C-A43A-0121D8F0C9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500781" y="3054242"/>
            <a:ext cx="565386" cy="565386"/>
          </a:xfrm>
          <a:prstGeom prst="rect">
            <a:avLst/>
          </a:prstGeom>
        </p:spPr>
      </p:pic>
      <p:pic>
        <p:nvPicPr>
          <p:cNvPr id="2058" name="Picture 10" descr="“circuit icon”的图片搜索结果">
            <a:extLst>
              <a:ext uri="{FF2B5EF4-FFF2-40B4-BE49-F238E27FC236}">
                <a16:creationId xmlns="" xmlns:a16="http://schemas.microsoft.com/office/drawing/2014/main" id="{A23E6161-7437-4155-9225-BBF7521C9F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52626" y="3121667"/>
            <a:ext cx="428955" cy="4289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ys icon”的图片搜索结果">
            <a:extLst>
              <a:ext uri="{FF2B5EF4-FFF2-40B4-BE49-F238E27FC236}">
                <a16:creationId xmlns="" xmlns:a16="http://schemas.microsoft.com/office/drawing/2014/main" id="{D4D34508-7CF5-4522-8A4D-0695B0AFE2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7797" y="3082255"/>
            <a:ext cx="585731" cy="530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相关图片">
            <a:extLst>
              <a:ext uri="{FF2B5EF4-FFF2-40B4-BE49-F238E27FC236}">
                <a16:creationId xmlns="" xmlns:a16="http://schemas.microsoft.com/office/drawing/2014/main" id="{660A0E70-01ED-4FD3-A7EC-3EF4E4BF71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99662" y="4256755"/>
            <a:ext cx="613778" cy="61377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 xmlns:a16="http://schemas.microsoft.com/office/drawing/2014/main" id="{333594B1-3336-407D-BC2E-4C6B0B1B26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2826" y="4315919"/>
            <a:ext cx="531425" cy="554614"/>
          </a:xfrm>
          <a:prstGeom prst="rect">
            <a:avLst/>
          </a:prstGeom>
        </p:spPr>
      </p:pic>
      <p:pic>
        <p:nvPicPr>
          <p:cNvPr id="1036" name="Picture 12" descr="“assemble icon”的图片搜索结果">
            <a:extLst>
              <a:ext uri="{FF2B5EF4-FFF2-40B4-BE49-F238E27FC236}">
                <a16:creationId xmlns="" xmlns:a16="http://schemas.microsoft.com/office/drawing/2014/main" id="{3224E83D-ADA8-4C35-BCB0-B57ACD6CC50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70938" y="4292365"/>
            <a:ext cx="506150" cy="5061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lgorithm icon”的图片搜索结果">
            <a:extLst>
              <a:ext uri="{FF2B5EF4-FFF2-40B4-BE49-F238E27FC236}">
                <a16:creationId xmlns="" xmlns:a16="http://schemas.microsoft.com/office/drawing/2014/main" id="{F1F34153-CD52-431D-9805-04FE710E295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21789" y="4284467"/>
            <a:ext cx="586067" cy="58606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 xmlns:a16="http://schemas.microsoft.com/office/drawing/2014/main" id="{1B4396C2-01E6-4AF3-8F3E-8498B6B0571B}"/>
              </a:ext>
            </a:extLst>
          </p:cNvPr>
          <p:cNvSpPr txBox="1"/>
          <p:nvPr/>
        </p:nvSpPr>
        <p:spPr>
          <a:xfrm>
            <a:off x="4363265" y="3723607"/>
            <a:ext cx="975371" cy="323165"/>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机械结构</a:t>
            </a:r>
          </a:p>
        </p:txBody>
      </p:sp>
      <p:sp>
        <p:nvSpPr>
          <p:cNvPr id="12" name="文本框 11">
            <a:extLst>
              <a:ext uri="{FF2B5EF4-FFF2-40B4-BE49-F238E27FC236}">
                <a16:creationId xmlns="" xmlns:a16="http://schemas.microsoft.com/office/drawing/2014/main" id="{530D0BAC-A014-4BCF-845F-6DDB9F7CBA85}"/>
              </a:ext>
            </a:extLst>
          </p:cNvPr>
          <p:cNvSpPr txBox="1"/>
          <p:nvPr/>
        </p:nvSpPr>
        <p:spPr>
          <a:xfrm>
            <a:off x="5545136" y="3730434"/>
            <a:ext cx="950875" cy="323165"/>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电子电路</a:t>
            </a:r>
          </a:p>
        </p:txBody>
      </p:sp>
      <p:sp>
        <p:nvSpPr>
          <p:cNvPr id="13" name="文本框 12">
            <a:extLst>
              <a:ext uri="{FF2B5EF4-FFF2-40B4-BE49-F238E27FC236}">
                <a16:creationId xmlns="" xmlns:a16="http://schemas.microsoft.com/office/drawing/2014/main" id="{9E7DED21-2A3C-480D-A3C5-3E602960F39D}"/>
              </a:ext>
            </a:extLst>
          </p:cNvPr>
          <p:cNvSpPr txBox="1"/>
          <p:nvPr/>
        </p:nvSpPr>
        <p:spPr>
          <a:xfrm>
            <a:off x="6816891" y="3716778"/>
            <a:ext cx="939470" cy="553998"/>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驱动程序</a:t>
            </a:r>
          </a:p>
        </p:txBody>
      </p:sp>
      <p:sp>
        <p:nvSpPr>
          <p:cNvPr id="14" name="文本框 13">
            <a:extLst>
              <a:ext uri="{FF2B5EF4-FFF2-40B4-BE49-F238E27FC236}">
                <a16:creationId xmlns="" xmlns:a16="http://schemas.microsoft.com/office/drawing/2014/main" id="{D35123D3-8816-49B1-BCA2-5A49474B5D44}"/>
              </a:ext>
            </a:extLst>
          </p:cNvPr>
          <p:cNvSpPr txBox="1"/>
          <p:nvPr/>
        </p:nvSpPr>
        <p:spPr>
          <a:xfrm>
            <a:off x="3452377" y="4953211"/>
            <a:ext cx="985345" cy="323165"/>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通信架构</a:t>
            </a:r>
          </a:p>
        </p:txBody>
      </p:sp>
      <p:sp>
        <p:nvSpPr>
          <p:cNvPr id="15" name="文本框 14">
            <a:extLst>
              <a:ext uri="{FF2B5EF4-FFF2-40B4-BE49-F238E27FC236}">
                <a16:creationId xmlns="" xmlns:a16="http://schemas.microsoft.com/office/drawing/2014/main" id="{E9F61750-AF69-4D6F-80EA-897418DD9BE7}"/>
              </a:ext>
            </a:extLst>
          </p:cNvPr>
          <p:cNvSpPr txBox="1"/>
          <p:nvPr/>
        </p:nvSpPr>
        <p:spPr>
          <a:xfrm>
            <a:off x="4695240" y="4952885"/>
            <a:ext cx="1033739" cy="323165"/>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组装集成</a:t>
            </a:r>
          </a:p>
        </p:txBody>
      </p:sp>
      <p:sp>
        <p:nvSpPr>
          <p:cNvPr id="16" name="文本框 15">
            <a:extLst>
              <a:ext uri="{FF2B5EF4-FFF2-40B4-BE49-F238E27FC236}">
                <a16:creationId xmlns="" xmlns:a16="http://schemas.microsoft.com/office/drawing/2014/main" id="{2BD84C85-9AE1-4D4C-86C1-D38DE4AC0A0C}"/>
              </a:ext>
            </a:extLst>
          </p:cNvPr>
          <p:cNvSpPr txBox="1"/>
          <p:nvPr/>
        </p:nvSpPr>
        <p:spPr>
          <a:xfrm>
            <a:off x="6133587" y="4950215"/>
            <a:ext cx="589604" cy="323165"/>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调试</a:t>
            </a:r>
          </a:p>
        </p:txBody>
      </p:sp>
      <p:sp>
        <p:nvSpPr>
          <p:cNvPr id="17" name="文本框 16">
            <a:extLst>
              <a:ext uri="{FF2B5EF4-FFF2-40B4-BE49-F238E27FC236}">
                <a16:creationId xmlns="" xmlns:a16="http://schemas.microsoft.com/office/drawing/2014/main" id="{30540C0C-C9DB-4BA1-9A4B-CC4B44C0BD4C}"/>
              </a:ext>
            </a:extLst>
          </p:cNvPr>
          <p:cNvSpPr txBox="1"/>
          <p:nvPr/>
        </p:nvSpPr>
        <p:spPr>
          <a:xfrm>
            <a:off x="7294709" y="4971035"/>
            <a:ext cx="927724" cy="553998"/>
          </a:xfrm>
          <a:prstGeom prst="rect">
            <a:avLst/>
          </a:prstGeom>
          <a:noFill/>
        </p:spPr>
        <p:txBody>
          <a:bodyPr wrap="square" rtlCol="0">
            <a:spAutoFit/>
          </a:bodyPr>
          <a:lstStyle/>
          <a:p>
            <a:r>
              <a:rPr lang="zh-CN" altLang="en-US" sz="1500" dirty="0">
                <a:solidFill>
                  <a:prstClr val="black"/>
                </a:solidFill>
                <a:latin typeface="微软雅黑" panose="020B0503020204020204" pitchFamily="34" charset="-122"/>
                <a:ea typeface="微软雅黑" panose="020B0503020204020204" pitchFamily="34" charset="-122"/>
              </a:rPr>
              <a:t>上层算法</a:t>
            </a:r>
          </a:p>
        </p:txBody>
      </p:sp>
    </p:spTree>
    <p:extLst>
      <p:ext uri="{BB962C8B-B14F-4D97-AF65-F5344CB8AC3E}">
        <p14:creationId xmlns:p14="http://schemas.microsoft.com/office/powerpoint/2010/main" val="50057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8"/>
                                        </p:tgtEl>
                                        <p:attrNameLst>
                                          <p:attrName>style.visibility</p:attrName>
                                        </p:attrNameLst>
                                      </p:cBhvr>
                                      <p:to>
                                        <p:strVal val="visible"/>
                                      </p:to>
                                    </p:set>
                                    <p:anim calcmode="lin" valueType="num">
                                      <p:cBhvr additive="base">
                                        <p:cTn id="17" dur="500" fill="hold"/>
                                        <p:tgtEl>
                                          <p:spTgt spid="2058"/>
                                        </p:tgtEl>
                                        <p:attrNameLst>
                                          <p:attrName>ppt_x</p:attrName>
                                        </p:attrNameLst>
                                      </p:cBhvr>
                                      <p:tavLst>
                                        <p:tav tm="0">
                                          <p:val>
                                            <p:strVal val="#ppt_x"/>
                                          </p:val>
                                        </p:tav>
                                        <p:tav tm="100000">
                                          <p:val>
                                            <p:strVal val="#ppt_x"/>
                                          </p:val>
                                        </p:tav>
                                      </p:tavLst>
                                    </p:anim>
                                    <p:anim calcmode="lin" valueType="num">
                                      <p:cBhvr additive="base">
                                        <p:cTn id="18" dur="500" fill="hold"/>
                                        <p:tgtEl>
                                          <p:spTgt spid="205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0"/>
                                        </p:tgtEl>
                                        <p:attrNameLst>
                                          <p:attrName>style.visibility</p:attrName>
                                        </p:attrNameLst>
                                      </p:cBhvr>
                                      <p:to>
                                        <p:strVal val="visible"/>
                                      </p:to>
                                    </p:set>
                                    <p:anim calcmode="lin" valueType="num">
                                      <p:cBhvr additive="base">
                                        <p:cTn id="37" dur="500" fill="hold"/>
                                        <p:tgtEl>
                                          <p:spTgt spid="1030"/>
                                        </p:tgtEl>
                                        <p:attrNameLst>
                                          <p:attrName>ppt_x</p:attrName>
                                        </p:attrNameLst>
                                      </p:cBhvr>
                                      <p:tavLst>
                                        <p:tav tm="0">
                                          <p:val>
                                            <p:strVal val="#ppt_x"/>
                                          </p:val>
                                        </p:tav>
                                        <p:tav tm="100000">
                                          <p:val>
                                            <p:strVal val="#ppt_x"/>
                                          </p:val>
                                        </p:tav>
                                      </p:tavLst>
                                    </p:anim>
                                    <p:anim calcmode="lin" valueType="num">
                                      <p:cBhvr additive="base">
                                        <p:cTn id="38" dur="500" fill="hold"/>
                                        <p:tgtEl>
                                          <p:spTgt spid="10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36"/>
                                        </p:tgtEl>
                                        <p:attrNameLst>
                                          <p:attrName>style.visibility</p:attrName>
                                        </p:attrNameLst>
                                      </p:cBhvr>
                                      <p:to>
                                        <p:strVal val="visible"/>
                                      </p:to>
                                    </p:set>
                                    <p:anim calcmode="lin" valueType="num">
                                      <p:cBhvr additive="base">
                                        <p:cTn id="47" dur="500" fill="hold"/>
                                        <p:tgtEl>
                                          <p:spTgt spid="1036"/>
                                        </p:tgtEl>
                                        <p:attrNameLst>
                                          <p:attrName>ppt_x</p:attrName>
                                        </p:attrNameLst>
                                      </p:cBhvr>
                                      <p:tavLst>
                                        <p:tav tm="0">
                                          <p:val>
                                            <p:strVal val="#ppt_x"/>
                                          </p:val>
                                        </p:tav>
                                        <p:tav tm="100000">
                                          <p:val>
                                            <p:strVal val="#ppt_x"/>
                                          </p:val>
                                        </p:tav>
                                      </p:tavLst>
                                    </p:anim>
                                    <p:anim calcmode="lin" valueType="num">
                                      <p:cBhvr additive="base">
                                        <p:cTn id="48" dur="500" fill="hold"/>
                                        <p:tgtEl>
                                          <p:spTgt spid="10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38"/>
                                        </p:tgtEl>
                                        <p:attrNameLst>
                                          <p:attrName>style.visibility</p:attrName>
                                        </p:attrNameLst>
                                      </p:cBhvr>
                                      <p:to>
                                        <p:strVal val="visible"/>
                                      </p:to>
                                    </p:set>
                                    <p:anim calcmode="lin" valueType="num">
                                      <p:cBhvr additive="base">
                                        <p:cTn id="67" dur="500" fill="hold"/>
                                        <p:tgtEl>
                                          <p:spTgt spid="1038"/>
                                        </p:tgtEl>
                                        <p:attrNameLst>
                                          <p:attrName>ppt_x</p:attrName>
                                        </p:attrNameLst>
                                      </p:cBhvr>
                                      <p:tavLst>
                                        <p:tav tm="0">
                                          <p:val>
                                            <p:strVal val="#ppt_x"/>
                                          </p:val>
                                        </p:tav>
                                        <p:tav tm="100000">
                                          <p:val>
                                            <p:strVal val="#ppt_x"/>
                                          </p:val>
                                        </p:tav>
                                      </p:tavLst>
                                    </p:anim>
                                    <p:anim calcmode="lin" valueType="num">
                                      <p:cBhvr additive="base">
                                        <p:cTn id="68" dur="500" fill="hold"/>
                                        <p:tgtEl>
                                          <p:spTgt spid="103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9156" y="2480210"/>
            <a:ext cx="6920345" cy="4616648"/>
          </a:xfrm>
          <a:prstGeom prst="rect">
            <a:avLst/>
          </a:prstGeom>
          <a:noFill/>
        </p:spPr>
        <p:txBody>
          <a:bodyPr wrap="square" rtlCol="0">
            <a:spAutoFit/>
          </a:bodyPr>
          <a:lstStyle/>
          <a:p>
            <a:r>
              <a:rPr lang="en-US" altLang="zh-CN" sz="2100" dirty="0">
                <a:solidFill>
                  <a:prstClr val="black"/>
                </a:solidFill>
              </a:rPr>
              <a:t>1.</a:t>
            </a:r>
            <a:r>
              <a:rPr lang="zh-CN" altLang="en-US" sz="2100" dirty="0">
                <a:solidFill>
                  <a:prstClr val="black"/>
                </a:solidFill>
              </a:rPr>
              <a:t>机器人和人工智能发展现状</a:t>
            </a:r>
            <a:endParaRPr lang="en-US" altLang="zh-CN" sz="2100" dirty="0">
              <a:solidFill>
                <a:prstClr val="black"/>
              </a:solidFill>
            </a:endParaRPr>
          </a:p>
          <a:p>
            <a:endParaRPr lang="en-US" altLang="zh-CN" sz="2100" dirty="0">
              <a:solidFill>
                <a:prstClr val="black"/>
              </a:solidFill>
            </a:endParaRPr>
          </a:p>
          <a:p>
            <a:r>
              <a:rPr lang="en-US" altLang="zh-CN" sz="2100" dirty="0">
                <a:solidFill>
                  <a:prstClr val="black"/>
                </a:solidFill>
              </a:rPr>
              <a:t>2.</a:t>
            </a:r>
            <a:r>
              <a:rPr lang="zh-CN" altLang="en-US" sz="2100" dirty="0">
                <a:solidFill>
                  <a:prstClr val="black"/>
                </a:solidFill>
              </a:rPr>
              <a:t>什么是</a:t>
            </a:r>
            <a:r>
              <a:rPr lang="en-US" altLang="zh-CN" sz="2100" dirty="0">
                <a:solidFill>
                  <a:prstClr val="black"/>
                </a:solidFill>
              </a:rPr>
              <a:t>ROS</a:t>
            </a:r>
          </a:p>
          <a:p>
            <a:endParaRPr lang="en-US" altLang="zh-CN" sz="2100" dirty="0">
              <a:solidFill>
                <a:prstClr val="black"/>
              </a:solidFill>
            </a:endParaRPr>
          </a:p>
          <a:p>
            <a:r>
              <a:rPr lang="en-US" altLang="zh-CN" sz="2100" dirty="0">
                <a:solidFill>
                  <a:prstClr val="black"/>
                </a:solidFill>
              </a:rPr>
              <a:t>3.</a:t>
            </a:r>
            <a:r>
              <a:rPr lang="zh-CN" altLang="en-US" sz="2100" dirty="0">
                <a:solidFill>
                  <a:prstClr val="black"/>
                </a:solidFill>
              </a:rPr>
              <a:t>为什么学习</a:t>
            </a:r>
            <a:r>
              <a:rPr lang="en-US" altLang="zh-CN" sz="2100" dirty="0">
                <a:solidFill>
                  <a:prstClr val="black"/>
                </a:solidFill>
              </a:rPr>
              <a:t>ROS</a:t>
            </a:r>
          </a:p>
          <a:p>
            <a:endParaRPr lang="en-US" altLang="zh-CN" sz="2100" dirty="0">
              <a:solidFill>
                <a:prstClr val="black"/>
              </a:solidFill>
            </a:endParaRPr>
          </a:p>
          <a:p>
            <a:r>
              <a:rPr lang="en-US" altLang="zh-CN" sz="2100" dirty="0">
                <a:solidFill>
                  <a:prstClr val="black"/>
                </a:solidFill>
              </a:rPr>
              <a:t>4.ROS</a:t>
            </a:r>
            <a:r>
              <a:rPr lang="zh-CN" altLang="en-US" sz="2100" dirty="0">
                <a:solidFill>
                  <a:prstClr val="black"/>
                </a:solidFill>
              </a:rPr>
              <a:t>的安装与配置</a:t>
            </a:r>
            <a:endParaRPr lang="en-US" altLang="zh-CN" sz="2100" dirty="0">
              <a:solidFill>
                <a:prstClr val="black"/>
              </a:solidFill>
            </a:endParaRPr>
          </a:p>
          <a:p>
            <a:endParaRPr lang="en-US" altLang="zh-CN" sz="2100" dirty="0">
              <a:solidFill>
                <a:prstClr val="black"/>
              </a:solidFill>
            </a:endParaRPr>
          </a:p>
          <a:p>
            <a:r>
              <a:rPr lang="en-US" altLang="zh-CN" sz="2100" dirty="0">
                <a:solidFill>
                  <a:prstClr val="black"/>
                </a:solidFill>
              </a:rPr>
              <a:t>5.</a:t>
            </a:r>
            <a:r>
              <a:rPr lang="zh-CN" altLang="en-US" sz="2100" dirty="0">
                <a:solidFill>
                  <a:prstClr val="black"/>
                </a:solidFill>
              </a:rPr>
              <a:t>其它操作</a:t>
            </a:r>
            <a:endParaRPr lang="en-US" altLang="zh-CN" sz="2100" dirty="0">
              <a:solidFill>
                <a:prstClr val="black"/>
              </a:solidFill>
            </a:endParaRPr>
          </a:p>
          <a:p>
            <a:endParaRPr lang="en-US" altLang="zh-CN" sz="2100" dirty="0">
              <a:solidFill>
                <a:prstClr val="black"/>
              </a:solidFill>
            </a:endParaRPr>
          </a:p>
          <a:p>
            <a:endParaRPr lang="en-US" altLang="zh-CN" sz="2100" dirty="0">
              <a:solidFill>
                <a:prstClr val="black"/>
              </a:solidFill>
            </a:endParaRPr>
          </a:p>
          <a:p>
            <a:endParaRPr lang="en-US" altLang="zh-CN" sz="2100" dirty="0">
              <a:solidFill>
                <a:prstClr val="black"/>
              </a:solidFill>
            </a:endParaRPr>
          </a:p>
          <a:p>
            <a:endParaRPr lang="en-US" altLang="zh-CN" sz="2100" dirty="0">
              <a:solidFill>
                <a:prstClr val="black"/>
              </a:solidFill>
            </a:endParaRPr>
          </a:p>
          <a:p>
            <a:endParaRPr lang="en-US" altLang="zh-CN" sz="2100" dirty="0">
              <a:solidFill>
                <a:prstClr val="black"/>
              </a:solidFill>
            </a:endParaRPr>
          </a:p>
        </p:txBody>
      </p:sp>
      <p:sp>
        <p:nvSpPr>
          <p:cNvPr id="2" name="文本框 1"/>
          <p:cNvSpPr txBox="1"/>
          <p:nvPr/>
        </p:nvSpPr>
        <p:spPr>
          <a:xfrm>
            <a:off x="4319155" y="1480705"/>
            <a:ext cx="2961410" cy="553998"/>
          </a:xfrm>
          <a:prstGeom prst="rect">
            <a:avLst/>
          </a:prstGeom>
          <a:noFill/>
        </p:spPr>
        <p:txBody>
          <a:bodyPr wrap="square" rtlCol="0">
            <a:spAutoFit/>
          </a:bodyPr>
          <a:lstStyle/>
          <a:p>
            <a:r>
              <a:rPr lang="zh-CN" altLang="en-US" sz="3000" dirty="0">
                <a:solidFill>
                  <a:prstClr val="black"/>
                </a:solidFill>
              </a:rPr>
              <a:t>目录</a:t>
            </a:r>
          </a:p>
        </p:txBody>
      </p:sp>
    </p:spTree>
    <p:extLst>
      <p:ext uri="{BB962C8B-B14F-4D97-AF65-F5344CB8AC3E}">
        <p14:creationId xmlns:p14="http://schemas.microsoft.com/office/powerpoint/2010/main" val="20213364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相关图片">
            <a:extLst>
              <a:ext uri="{FF2B5EF4-FFF2-40B4-BE49-F238E27FC236}">
                <a16:creationId xmlns="" xmlns:a16="http://schemas.microsoft.com/office/drawing/2014/main" id="{DA0619B5-B30D-4620-B695-51F01D9771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 r="13531" b="1"/>
          <a:stretch/>
        </p:blipFill>
        <p:spPr bwMode="auto">
          <a:xfrm>
            <a:off x="1524016" y="857258"/>
            <a:ext cx="5650977" cy="514349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 xmlns:a16="http://schemas.microsoft.com/office/drawing/2014/main" id="{5C56C210-0E66-42F2-A8E5-7BC91F19A56B}"/>
              </a:ext>
            </a:extLst>
          </p:cNvPr>
          <p:cNvSpPr txBox="1"/>
          <p:nvPr/>
        </p:nvSpPr>
        <p:spPr>
          <a:xfrm>
            <a:off x="7174994" y="2851027"/>
            <a:ext cx="2733785" cy="2414567"/>
          </a:xfrm>
          <a:prstGeom prst="rect">
            <a:avLst/>
          </a:prstGeom>
          <a:noFill/>
        </p:spPr>
        <p:txBody>
          <a:bodyPr vert="horz" lIns="68580" tIns="34290" rIns="68580" bIns="34290" rtlCol="0" anchor="b">
            <a:normAutofit/>
          </a:bodyPr>
          <a:lstStyle/>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p:txBody>
      </p:sp>
      <p:sp>
        <p:nvSpPr>
          <p:cNvPr id="5" name="文本框 4">
            <a:extLst>
              <a:ext uri="{FF2B5EF4-FFF2-40B4-BE49-F238E27FC236}">
                <a16:creationId xmlns="" xmlns:a16="http://schemas.microsoft.com/office/drawing/2014/main" id="{9C45912E-7F07-4D7E-90C0-F6C47886EFD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r>
              <a:rPr lang="en-US" altLang="zh-CN" sz="3300" dirty="0">
                <a:solidFill>
                  <a:prstClr val="black"/>
                </a:solidFill>
                <a:latin typeface="等线 Light" panose="020F0302020204030204"/>
                <a:ea typeface="等线 Light" panose="02010600030101010101" pitchFamily="2" charset="-122"/>
              </a:rPr>
              <a:t>1950</a:t>
            </a:r>
            <a:r>
              <a:rPr lang="zh-CN" altLang="en-US" sz="3300" dirty="0">
                <a:solidFill>
                  <a:prstClr val="black"/>
                </a:solidFill>
                <a:latin typeface="等线 Light" panose="020F0302020204030204"/>
                <a:ea typeface="等线 Light" panose="02010600030101010101" pitchFamily="2" charset="-122"/>
              </a:rPr>
              <a:t>年代</a:t>
            </a:r>
            <a:endParaRPr lang="en-US" altLang="zh-CN" sz="3300" dirty="0">
              <a:solidFill>
                <a:prstClr val="black"/>
              </a:solidFill>
              <a:latin typeface="等线 Light" panose="020F0302020204030204"/>
              <a:ea typeface="等线 Light" panose="02010600030101010101" pitchFamily="2" charset="-122"/>
            </a:endParaRPr>
          </a:p>
          <a:p>
            <a:pPr algn="r">
              <a:lnSpc>
                <a:spcPct val="90000"/>
              </a:lnSpc>
              <a:spcBef>
                <a:spcPct val="0"/>
              </a:spcBef>
              <a:spcAft>
                <a:spcPts val="450"/>
              </a:spcAft>
            </a:pPr>
            <a:r>
              <a:rPr lang="zh-CN" altLang="en-US" sz="3300" dirty="0">
                <a:solidFill>
                  <a:prstClr val="black"/>
                </a:solidFill>
                <a:latin typeface="等线 Light" panose="020F0302020204030204"/>
                <a:ea typeface="等线 Light" panose="02010600030101010101" pitchFamily="2" charset="-122"/>
              </a:rPr>
              <a:t>埃尼阿克</a:t>
            </a:r>
            <a:endParaRPr lang="en-US" altLang="zh-CN" sz="3300" dirty="0">
              <a:solidFill>
                <a:prstClr val="black"/>
              </a:solidFill>
              <a:latin typeface="等线 Light" panose="020F0302020204030204"/>
              <a:ea typeface="等线 Light" panose="02010600030101010101" pitchFamily="2" charset="-122"/>
            </a:endParaRPr>
          </a:p>
        </p:txBody>
      </p:sp>
    </p:spTree>
    <p:extLst>
      <p:ext uri="{BB962C8B-B14F-4D97-AF65-F5344CB8AC3E}">
        <p14:creationId xmlns:p14="http://schemas.microsoft.com/office/powerpoint/2010/main" val="2111316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5C56C210-0E66-42F2-A8E5-7BC91F19A56B}"/>
              </a:ext>
            </a:extLst>
          </p:cNvPr>
          <p:cNvSpPr txBox="1"/>
          <p:nvPr/>
        </p:nvSpPr>
        <p:spPr>
          <a:xfrm>
            <a:off x="4704522" y="2973968"/>
            <a:ext cx="5963478" cy="910064"/>
          </a:xfrm>
          <a:prstGeom prst="rect">
            <a:avLst/>
          </a:prstGeom>
        </p:spPr>
        <p:txBody>
          <a:bodyPr vert="horz" lIns="68580" tIns="34290" rIns="68580" bIns="34290" rtlCol="0" anchor="b">
            <a:normAutofit/>
          </a:bodyPr>
          <a:lstStyle/>
          <a:p>
            <a:pPr algn="ctr">
              <a:lnSpc>
                <a:spcPct val="90000"/>
              </a:lnSpc>
              <a:spcBef>
                <a:spcPct val="0"/>
              </a:spcBef>
              <a:spcAft>
                <a:spcPts val="450"/>
              </a:spcAft>
            </a:pPr>
            <a:endParaRPr lang="en-US" altLang="zh-CN" sz="4500" dirty="0">
              <a:solidFill>
                <a:srgbClr val="FFFFFF"/>
              </a:solidFill>
              <a:latin typeface="等线 Light" panose="020F0302020204030204"/>
              <a:ea typeface="等线 Light" panose="02010600030101010101" pitchFamily="2" charset="-122"/>
            </a:endParaRPr>
          </a:p>
        </p:txBody>
      </p:sp>
      <p:pic>
        <p:nvPicPr>
          <p:cNvPr id="7170" name="Picture 2" descr="“early mac os”的图片搜索结果">
            <a:extLst>
              <a:ext uri="{FF2B5EF4-FFF2-40B4-BE49-F238E27FC236}">
                <a16:creationId xmlns="" xmlns:a16="http://schemas.microsoft.com/office/drawing/2014/main" id="{61D14256-EB9A-4D8F-8DA9-F022229A51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437"/>
          <a:stretch/>
        </p:blipFill>
        <p:spPr bwMode="auto">
          <a:xfrm>
            <a:off x="1524001" y="857250"/>
            <a:ext cx="5659052" cy="514350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 xmlns:a16="http://schemas.microsoft.com/office/drawing/2014/main" id="{59064C2F-E8C9-429B-AC41-CF79223C714D}"/>
              </a:ext>
            </a:extLst>
          </p:cNvPr>
          <p:cNvSpPr txBox="1"/>
          <p:nvPr/>
        </p:nvSpPr>
        <p:spPr>
          <a:xfrm>
            <a:off x="7454155" y="1674161"/>
            <a:ext cx="2733785" cy="2414567"/>
          </a:xfrm>
          <a:prstGeom prst="rect">
            <a:avLst/>
          </a:prstGeom>
          <a:noFill/>
        </p:spPr>
        <p:txBody>
          <a:bodyPr vert="horz" lIns="68580" tIns="34290" rIns="68580" bIns="34290" rtlCol="0" anchor="b">
            <a:normAutofit/>
          </a:bodyPr>
          <a:lstStyle/>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p:txBody>
      </p:sp>
      <p:sp>
        <p:nvSpPr>
          <p:cNvPr id="7" name="文本框 6">
            <a:extLst>
              <a:ext uri="{FF2B5EF4-FFF2-40B4-BE49-F238E27FC236}">
                <a16:creationId xmlns="" xmlns:a16="http://schemas.microsoft.com/office/drawing/2014/main" id="{A5D1FDF5-8613-4E18-B9F7-CDBCB379A6D7}"/>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a:p>
            <a:pPr algn="r">
              <a:lnSpc>
                <a:spcPct val="90000"/>
              </a:lnSpc>
              <a:spcBef>
                <a:spcPct val="0"/>
              </a:spcBef>
              <a:spcAft>
                <a:spcPts val="450"/>
              </a:spcAft>
            </a:pPr>
            <a:r>
              <a:rPr lang="en-US" altLang="zh-CN" sz="3300" dirty="0">
                <a:solidFill>
                  <a:prstClr val="black"/>
                </a:solidFill>
                <a:latin typeface="等线 Light" panose="020F0302020204030204"/>
                <a:ea typeface="等线 Light" panose="02010600030101010101" pitchFamily="2" charset="-122"/>
              </a:rPr>
              <a:t>1984</a:t>
            </a:r>
            <a:r>
              <a:rPr lang="zh-CN" altLang="en-US" sz="3300" dirty="0">
                <a:solidFill>
                  <a:prstClr val="black"/>
                </a:solidFill>
                <a:latin typeface="等线 Light" panose="020F0302020204030204"/>
                <a:ea typeface="等线 Light" panose="02010600030101010101" pitchFamily="2" charset="-122"/>
              </a:rPr>
              <a:t>年</a:t>
            </a:r>
          </a:p>
          <a:p>
            <a:pPr algn="r">
              <a:lnSpc>
                <a:spcPct val="90000"/>
              </a:lnSpc>
              <a:spcBef>
                <a:spcPct val="0"/>
              </a:spcBef>
              <a:spcAft>
                <a:spcPts val="450"/>
              </a:spcAft>
            </a:pPr>
            <a:r>
              <a:rPr lang="zh-CN" altLang="en-US" sz="3300" dirty="0">
                <a:solidFill>
                  <a:prstClr val="black"/>
                </a:solidFill>
                <a:latin typeface="等线 Light" panose="020F0302020204030204"/>
                <a:ea typeface="等线 Light" panose="02010600030101010101" pitchFamily="2" charset="-122"/>
              </a:rPr>
              <a:t>经典</a:t>
            </a:r>
            <a:r>
              <a:rPr lang="en-US" altLang="zh-CN" sz="3300" dirty="0">
                <a:solidFill>
                  <a:prstClr val="black"/>
                </a:solidFill>
                <a:latin typeface="等线 Light" panose="020F0302020204030204"/>
                <a:ea typeface="等线 Light" panose="02010600030101010101" pitchFamily="2" charset="-122"/>
              </a:rPr>
              <a:t>Mac OS</a:t>
            </a:r>
          </a:p>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p:txBody>
      </p:sp>
    </p:spTree>
    <p:extLst>
      <p:ext uri="{BB962C8B-B14F-4D97-AF65-F5344CB8AC3E}">
        <p14:creationId xmlns:p14="http://schemas.microsoft.com/office/powerpoint/2010/main" val="6438529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indows 3.”的图片搜索结果">
            <a:extLst>
              <a:ext uri="{FF2B5EF4-FFF2-40B4-BE49-F238E27FC236}">
                <a16:creationId xmlns="" xmlns:a16="http://schemas.microsoft.com/office/drawing/2014/main" id="{7314BB66-D4BE-4484-AA6A-D45FA46CFD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01" r="-3" b="-3"/>
          <a:stretch/>
        </p:blipFill>
        <p:spPr bwMode="auto">
          <a:xfrm>
            <a:off x="1524016" y="857258"/>
            <a:ext cx="5650977" cy="514349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 xmlns:a16="http://schemas.microsoft.com/office/drawing/2014/main" id="{5C56C210-0E66-42F2-A8E5-7BC91F19A56B}"/>
              </a:ext>
            </a:extLst>
          </p:cNvPr>
          <p:cNvSpPr txBox="1"/>
          <p:nvPr/>
        </p:nvSpPr>
        <p:spPr>
          <a:xfrm>
            <a:off x="3611218" y="2764929"/>
            <a:ext cx="6858000" cy="751038"/>
          </a:xfrm>
          <a:prstGeom prst="rect">
            <a:avLst/>
          </a:prstGeom>
        </p:spPr>
        <p:txBody>
          <a:bodyPr vert="horz" lIns="68580" tIns="34290" rIns="68580" bIns="34290" rtlCol="0" anchor="b">
            <a:normAutofit/>
          </a:bodyPr>
          <a:lstStyle/>
          <a:p>
            <a:pPr algn="ctr">
              <a:lnSpc>
                <a:spcPct val="90000"/>
              </a:lnSpc>
              <a:spcBef>
                <a:spcPct val="0"/>
              </a:spcBef>
              <a:spcAft>
                <a:spcPts val="450"/>
              </a:spcAft>
            </a:pPr>
            <a:endParaRPr lang="en-US" altLang="zh-CN" sz="4500" dirty="0">
              <a:solidFill>
                <a:srgbClr val="FFFFFF"/>
              </a:solidFill>
              <a:latin typeface="等线 Light" panose="020F0302020204030204"/>
              <a:ea typeface="等线 Light" panose="02010600030101010101" pitchFamily="2" charset="-122"/>
            </a:endParaRPr>
          </a:p>
        </p:txBody>
      </p:sp>
      <p:sp>
        <p:nvSpPr>
          <p:cNvPr id="8" name="文本框 7">
            <a:extLst>
              <a:ext uri="{FF2B5EF4-FFF2-40B4-BE49-F238E27FC236}">
                <a16:creationId xmlns="" xmlns:a16="http://schemas.microsoft.com/office/drawing/2014/main" id="{B61D03AD-491B-420E-8556-F3D098033CAB}"/>
              </a:ext>
            </a:extLst>
          </p:cNvPr>
          <p:cNvSpPr txBox="1"/>
          <p:nvPr/>
        </p:nvSpPr>
        <p:spPr>
          <a:xfrm>
            <a:off x="4841332" y="2230384"/>
            <a:ext cx="6052931" cy="910064"/>
          </a:xfrm>
          <a:prstGeom prst="rect">
            <a:avLst/>
          </a:prstGeom>
        </p:spPr>
        <p:txBody>
          <a:bodyPr vert="horz" lIns="68580" tIns="34290" rIns="68580" bIns="34290" rtlCol="0" anchor="b">
            <a:normAutofit/>
          </a:bodyPr>
          <a:lstStyle/>
          <a:p>
            <a:pPr algn="r">
              <a:lnSpc>
                <a:spcPct val="90000"/>
              </a:lnSpc>
              <a:spcBef>
                <a:spcPct val="0"/>
              </a:spcBef>
              <a:spcAft>
                <a:spcPts val="450"/>
              </a:spcAft>
            </a:pPr>
            <a:endParaRPr lang="en-US" altLang="zh-CN" sz="4500" dirty="0">
              <a:solidFill>
                <a:srgbClr val="FFFFFF"/>
              </a:solidFill>
            </a:endParaRPr>
          </a:p>
        </p:txBody>
      </p:sp>
      <p:sp>
        <p:nvSpPr>
          <p:cNvPr id="9" name="文本框 8">
            <a:extLst>
              <a:ext uri="{FF2B5EF4-FFF2-40B4-BE49-F238E27FC236}">
                <a16:creationId xmlns="" xmlns:a16="http://schemas.microsoft.com/office/drawing/2014/main" id="{FFDF6B2A-EB99-4893-A396-799FBF3707BB}"/>
              </a:ext>
            </a:extLst>
          </p:cNvPr>
          <p:cNvSpPr txBox="1"/>
          <p:nvPr/>
        </p:nvSpPr>
        <p:spPr>
          <a:xfrm>
            <a:off x="7655053" y="1257302"/>
            <a:ext cx="2532887" cy="2781671"/>
          </a:xfrm>
          <a:prstGeom prst="rect">
            <a:avLst/>
          </a:prstGeom>
          <a:noFill/>
        </p:spPr>
        <p:txBody>
          <a:bodyPr vert="horz" lIns="68580" tIns="34290" rIns="68580" bIns="34290" rtlCol="0" anchor="b">
            <a:normAutofit/>
          </a:bodyPr>
          <a:lstStyle/>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p:txBody>
      </p:sp>
      <p:sp>
        <p:nvSpPr>
          <p:cNvPr id="7" name="文本框 6">
            <a:extLst>
              <a:ext uri="{FF2B5EF4-FFF2-40B4-BE49-F238E27FC236}">
                <a16:creationId xmlns="" xmlns:a16="http://schemas.microsoft.com/office/drawing/2014/main" id="{53329881-08A5-4048-82BE-1F36E0F2AD71}"/>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a:p>
            <a:pPr algn="r">
              <a:lnSpc>
                <a:spcPct val="90000"/>
              </a:lnSpc>
              <a:spcBef>
                <a:spcPct val="0"/>
              </a:spcBef>
              <a:spcAft>
                <a:spcPts val="450"/>
              </a:spcAft>
            </a:pPr>
            <a:r>
              <a:rPr lang="en-US" altLang="zh-CN" sz="3300" dirty="0">
                <a:solidFill>
                  <a:prstClr val="black"/>
                </a:solidFill>
                <a:latin typeface="等线 Light" panose="020F0302020204030204"/>
                <a:ea typeface="等线 Light" panose="02010600030101010101" pitchFamily="2" charset="-122"/>
              </a:rPr>
              <a:t>1990</a:t>
            </a:r>
            <a:r>
              <a:rPr lang="zh-CN" altLang="en-US" sz="3300" dirty="0">
                <a:solidFill>
                  <a:prstClr val="black"/>
                </a:solidFill>
                <a:latin typeface="等线 Light" panose="020F0302020204030204"/>
                <a:ea typeface="等线 Light" panose="02010600030101010101" pitchFamily="2" charset="-122"/>
              </a:rPr>
              <a:t>年</a:t>
            </a:r>
            <a:endParaRPr lang="en-US" altLang="zh-CN" sz="3300" dirty="0">
              <a:solidFill>
                <a:prstClr val="black"/>
              </a:solidFill>
              <a:latin typeface="等线 Light" panose="020F0302020204030204"/>
              <a:ea typeface="等线 Light" panose="02010600030101010101" pitchFamily="2" charset="-122"/>
            </a:endParaRPr>
          </a:p>
          <a:p>
            <a:pPr algn="r">
              <a:lnSpc>
                <a:spcPct val="90000"/>
              </a:lnSpc>
              <a:spcBef>
                <a:spcPct val="0"/>
              </a:spcBef>
              <a:spcAft>
                <a:spcPts val="450"/>
              </a:spcAft>
            </a:pPr>
            <a:r>
              <a:rPr lang="en-US" altLang="zh-CN" sz="3300" dirty="0">
                <a:solidFill>
                  <a:prstClr val="black"/>
                </a:solidFill>
                <a:latin typeface="等线 Light" panose="020F0302020204030204"/>
                <a:ea typeface="等线 Light" panose="02010600030101010101" pitchFamily="2" charset="-122"/>
              </a:rPr>
              <a:t>Windows 3.0</a:t>
            </a:r>
          </a:p>
          <a:p>
            <a:pPr algn="r">
              <a:lnSpc>
                <a:spcPct val="90000"/>
              </a:lnSpc>
              <a:spcBef>
                <a:spcPct val="0"/>
              </a:spcBef>
              <a:spcAft>
                <a:spcPts val="450"/>
              </a:spcAft>
            </a:pPr>
            <a:endParaRPr lang="en-US" altLang="zh-CN" sz="3300" dirty="0">
              <a:solidFill>
                <a:prstClr val="black"/>
              </a:solidFill>
              <a:latin typeface="等线 Light" panose="020F0302020204030204"/>
              <a:ea typeface="等线 Light" panose="02010600030101010101" pitchFamily="2" charset="-122"/>
            </a:endParaRPr>
          </a:p>
        </p:txBody>
      </p:sp>
    </p:spTree>
    <p:extLst>
      <p:ext uri="{BB962C8B-B14F-4D97-AF65-F5344CB8AC3E}">
        <p14:creationId xmlns:p14="http://schemas.microsoft.com/office/powerpoint/2010/main" val="3342542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kobuki”的图片搜索结果">
            <a:extLst>
              <a:ext uri="{FF2B5EF4-FFF2-40B4-BE49-F238E27FC236}">
                <a16:creationId xmlns="" xmlns:a16="http://schemas.microsoft.com/office/drawing/2014/main" id="{35600C87-5C0A-4111-BBF1-4BC1EEA20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008" y="2565430"/>
            <a:ext cx="2653009" cy="172253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timgsa.baidu.com/timg?image&amp;quality=80&amp;size=b9999_10000&amp;sec=1503658895957&amp;di=1f4a3d9f80c51f35627630a5c82b8476&amp;imgtype=0&amp;src=http%3A%2F%2Fwww.alsrobot.cn%2Fimages%2F201705%2Fgoods_img%2F803_P_1495158387847.jpg">
            <a:extLst>
              <a:ext uri="{FF2B5EF4-FFF2-40B4-BE49-F238E27FC236}">
                <a16:creationId xmlns="" xmlns:a16="http://schemas.microsoft.com/office/drawing/2014/main" id="{549ECA39-4BED-4C6D-B16A-0554BB30AC9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032" b="10953"/>
          <a:stretch/>
        </p:blipFill>
        <p:spPr bwMode="auto">
          <a:xfrm>
            <a:off x="1884632" y="2361944"/>
            <a:ext cx="2637839" cy="192601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timgsa.baidu.com/timg?image&amp;quality=80&amp;size=b9999_10000&amp;sec=1503660172961&amp;di=56b66d06d873b961e1bf683bcb584972&amp;imgtype=0&amp;src=http%3A%2F%2Fwww.leemanrobot.com.cn%2Feditor%2Fattached%2Fimage%2F20131227%2F20131227114220_4218.jpg">
            <a:extLst>
              <a:ext uri="{FF2B5EF4-FFF2-40B4-BE49-F238E27FC236}">
                <a16:creationId xmlns="" xmlns:a16="http://schemas.microsoft.com/office/drawing/2014/main" id="{9F0A48CF-0208-4EEE-AAAF-E16DE86C9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9590" y="2622580"/>
            <a:ext cx="2327910" cy="174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794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robot arm”的图片搜索结果">
            <a:extLst>
              <a:ext uri="{FF2B5EF4-FFF2-40B4-BE49-F238E27FC236}">
                <a16:creationId xmlns="" xmlns:a16="http://schemas.microsoft.com/office/drawing/2014/main" id="{50F06308-269C-4C11-85AA-0A11BE2762D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267105" y="2095799"/>
            <a:ext cx="1861457" cy="265922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相关图片">
            <a:extLst>
              <a:ext uri="{FF2B5EF4-FFF2-40B4-BE49-F238E27FC236}">
                <a16:creationId xmlns="" xmlns:a16="http://schemas.microsoft.com/office/drawing/2014/main" id="{4B32C1D4-264E-47D3-90D5-C73555AD248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044" r="8433"/>
          <a:stretch/>
        </p:blipFill>
        <p:spPr bwMode="auto">
          <a:xfrm>
            <a:off x="7782049" y="2246473"/>
            <a:ext cx="2954432" cy="250854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uarm”的图片搜索结果">
            <a:extLst>
              <a:ext uri="{FF2B5EF4-FFF2-40B4-BE49-F238E27FC236}">
                <a16:creationId xmlns="" xmlns:a16="http://schemas.microsoft.com/office/drawing/2014/main" id="{0EB6F0CF-0893-4840-87AC-89ED7A104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089" y="2246474"/>
            <a:ext cx="2543151" cy="246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88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gbd camera”的图片搜索结果">
            <a:extLst>
              <a:ext uri="{FF2B5EF4-FFF2-40B4-BE49-F238E27FC236}">
                <a16:creationId xmlns="" xmlns:a16="http://schemas.microsoft.com/office/drawing/2014/main" id="{088AAACE-3E3F-45D7-BDA6-F689EB0044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7008" y="2969051"/>
            <a:ext cx="2653009" cy="91528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alsense”的图片搜索结果">
            <a:extLst>
              <a:ext uri="{FF2B5EF4-FFF2-40B4-BE49-F238E27FC236}">
                <a16:creationId xmlns="" xmlns:a16="http://schemas.microsoft.com/office/drawing/2014/main" id="{EB8AD629-A67B-48B3-BE10-41FFA5C3C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9442" y="2705461"/>
            <a:ext cx="2090059" cy="172952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kinect”的图片搜索结果">
            <a:extLst>
              <a:ext uri="{FF2B5EF4-FFF2-40B4-BE49-F238E27FC236}">
                <a16:creationId xmlns="" xmlns:a16="http://schemas.microsoft.com/office/drawing/2014/main" id="{E29E925B-7B9C-4C11-95D3-383C022A86A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105" r="10653" b="25829"/>
          <a:stretch/>
        </p:blipFill>
        <p:spPr bwMode="auto">
          <a:xfrm>
            <a:off x="1659827" y="2574830"/>
            <a:ext cx="2805005" cy="149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05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timgsa.baidu.com/timg?image&amp;quality=80&amp;size=b9999_10000&amp;sec=1503659969938&amp;di=f7ccc036520bf2502c9e4f6e743ca730&amp;imgtype=0&amp;src=http%3A%2F%2Fn1.itc.cn%2Fimg8%2Fwb%2Frecom%2F2016%2F08%2F17%2F147140200186845234.JPEG">
            <a:extLst>
              <a:ext uri="{FF2B5EF4-FFF2-40B4-BE49-F238E27FC236}">
                <a16:creationId xmlns="" xmlns:a16="http://schemas.microsoft.com/office/drawing/2014/main" id="{27449013-8D0B-4FAB-8E8F-F85F81AAF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008" y="2567785"/>
            <a:ext cx="2653009" cy="171782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timgsa.baidu.com/timg?image&amp;quality=80&amp;size=b9999_10000&amp;sec=1503659933697&amp;di=ac6cd845e22af0d315b4227f766ae22c&amp;imgtype=0&amp;src=http%3A%2F%2Fwww.alsrobot.cn%2Fimages%2Fupload%2Fimage%2F20160927%2F20160927150829_76132.jpg">
            <a:extLst>
              <a:ext uri="{FF2B5EF4-FFF2-40B4-BE49-F238E27FC236}">
                <a16:creationId xmlns="" xmlns:a16="http://schemas.microsoft.com/office/drawing/2014/main" id="{9B6C704C-66E1-4736-BB6C-26D59043C9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9438" y="2254733"/>
            <a:ext cx="2637839" cy="263783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timgsa.baidu.com/timg?image&amp;quality=80&amp;size=b9999_10000&amp;sec=1503660070278&amp;di=b8d6a98791e4b868e1e25832c7a1647b&amp;imgtype=0&amp;src=http%3A%2F%2Fb2bimg.bjx.com.cn%2FDatumCenter%2FImage%2Foriginal%2F20120711%2F201271114374013700.jpg">
            <a:extLst>
              <a:ext uri="{FF2B5EF4-FFF2-40B4-BE49-F238E27FC236}">
                <a16:creationId xmlns="" xmlns:a16="http://schemas.microsoft.com/office/drawing/2014/main" id="{AE03FEBB-F34F-4644-B9F0-C71DC4F634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27" r="6783"/>
          <a:stretch/>
        </p:blipFill>
        <p:spPr bwMode="auto">
          <a:xfrm>
            <a:off x="7772401" y="2500471"/>
            <a:ext cx="2332858" cy="194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38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900169" y="1753507"/>
            <a:ext cx="2692241" cy="3376136"/>
          </a:xfrm>
          <a:prstGeom prst="rect">
            <a:avLst/>
          </a:prstGeom>
        </p:spPr>
      </p:pic>
      <p:pic>
        <p:nvPicPr>
          <p:cNvPr id="6" name="图片 5"/>
          <p:cNvPicPr>
            <a:picLocks noChangeAspect="1"/>
          </p:cNvPicPr>
          <p:nvPr/>
        </p:nvPicPr>
        <p:blipFill>
          <a:blip r:embed="rId4"/>
          <a:srcRect t="17683" b="19202"/>
          <a:stretch>
            <a:fillRect/>
          </a:stretch>
        </p:blipFill>
        <p:spPr>
          <a:xfrm>
            <a:off x="3099707" y="2927140"/>
            <a:ext cx="2365316" cy="801409"/>
          </a:xfrm>
          <a:prstGeom prst="rect">
            <a:avLst/>
          </a:prstGeom>
        </p:spPr>
      </p:pic>
    </p:spTree>
    <p:extLst>
      <p:ext uri="{BB962C8B-B14F-4D97-AF65-F5344CB8AC3E}">
        <p14:creationId xmlns:p14="http://schemas.microsoft.com/office/powerpoint/2010/main" val="3121384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 xmlns:a16="http://schemas.microsoft.com/office/drawing/2014/main" id="{397F099B-5F2D-4015-81B4-8A7AE07D8CD6}"/>
              </a:ext>
            </a:extLst>
          </p:cNvPr>
          <p:cNvSpPr>
            <a:spLocks noGrp="1"/>
          </p:cNvSpPr>
          <p:nvPr/>
        </p:nvSpPr>
        <p:spPr>
          <a:xfrm>
            <a:off x="1524000" y="2958893"/>
            <a:ext cx="9144000" cy="106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defRPr/>
            </a:pP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什么是</a:t>
            </a:r>
            <a:r>
              <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ROS</a:t>
            </a: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673275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41273" y="2935432"/>
            <a:ext cx="3958937" cy="2031325"/>
          </a:xfrm>
          <a:prstGeom prst="rect">
            <a:avLst/>
          </a:prstGeom>
          <a:noFill/>
        </p:spPr>
        <p:txBody>
          <a:bodyPr wrap="square" rtlCol="0">
            <a:spAutoFit/>
          </a:bodyPr>
          <a:lstStyle/>
          <a:p>
            <a:pPr>
              <a:defRPr/>
            </a:pPr>
            <a:r>
              <a:rPr lang="zh-CN" altLang="en-US" sz="2100" dirty="0">
                <a:solidFill>
                  <a:prstClr val="black"/>
                </a:solidFill>
              </a:rPr>
              <a:t>中间件</a:t>
            </a:r>
            <a:r>
              <a:rPr lang="en-US" altLang="zh-CN" sz="2100" dirty="0">
                <a:solidFill>
                  <a:prstClr val="black"/>
                </a:solidFill>
              </a:rPr>
              <a:t>/</a:t>
            </a:r>
            <a:r>
              <a:rPr lang="zh-CN" altLang="en-US" sz="2100" dirty="0">
                <a:solidFill>
                  <a:prstClr val="black"/>
                </a:solidFill>
              </a:rPr>
              <a:t>类操作系统</a:t>
            </a:r>
            <a:endParaRPr lang="en-US" altLang="zh-CN" sz="2100" dirty="0">
              <a:solidFill>
                <a:prstClr val="black"/>
              </a:solidFill>
            </a:endParaRPr>
          </a:p>
          <a:p>
            <a:pPr marL="214313" indent="-214313">
              <a:buFont typeface="Wingdings" panose="05000000000000000000" pitchFamily="2" charset="2"/>
              <a:buChar char="l"/>
              <a:defRPr/>
            </a:pPr>
            <a:r>
              <a:rPr lang="zh-CN" altLang="zh-CN" sz="2100" dirty="0">
                <a:solidFill>
                  <a:prstClr val="black"/>
                </a:solidFill>
              </a:rPr>
              <a:t>硬件抽象</a:t>
            </a:r>
            <a:endParaRPr lang="en-US" altLang="zh-CN" sz="2100" dirty="0">
              <a:solidFill>
                <a:prstClr val="black"/>
              </a:solidFill>
            </a:endParaRPr>
          </a:p>
          <a:p>
            <a:pPr marL="214313" indent="-214313">
              <a:buFont typeface="Wingdings" panose="05000000000000000000" pitchFamily="2" charset="2"/>
              <a:buChar char="l"/>
              <a:defRPr/>
            </a:pPr>
            <a:r>
              <a:rPr lang="zh-CN" altLang="zh-CN" sz="2100" dirty="0">
                <a:solidFill>
                  <a:prstClr val="black"/>
                </a:solidFill>
              </a:rPr>
              <a:t>底层设备控制</a:t>
            </a:r>
            <a:endParaRPr lang="en-US" altLang="zh-CN" sz="2100" dirty="0">
              <a:solidFill>
                <a:prstClr val="black"/>
              </a:solidFill>
            </a:endParaRPr>
          </a:p>
          <a:p>
            <a:pPr marL="214313" indent="-214313">
              <a:buFont typeface="Wingdings" panose="05000000000000000000" pitchFamily="2" charset="2"/>
              <a:buChar char="l"/>
              <a:defRPr/>
            </a:pPr>
            <a:r>
              <a:rPr lang="zh-CN" altLang="zh-CN" sz="2100" dirty="0">
                <a:solidFill>
                  <a:prstClr val="black"/>
                </a:solidFill>
              </a:rPr>
              <a:t>常用功能实现</a:t>
            </a:r>
            <a:endParaRPr lang="en-US" altLang="zh-CN" sz="2100" dirty="0">
              <a:solidFill>
                <a:prstClr val="black"/>
              </a:solidFill>
            </a:endParaRPr>
          </a:p>
          <a:p>
            <a:pPr marL="214313" indent="-214313">
              <a:buFont typeface="Wingdings" panose="05000000000000000000" pitchFamily="2" charset="2"/>
              <a:buChar char="l"/>
              <a:defRPr/>
            </a:pPr>
            <a:r>
              <a:rPr lang="zh-CN" altLang="zh-CN" sz="2100" dirty="0">
                <a:solidFill>
                  <a:prstClr val="black"/>
                </a:solidFill>
              </a:rPr>
              <a:t>进程间消息传递</a:t>
            </a:r>
            <a:endParaRPr lang="en-US" altLang="zh-CN" sz="2100" dirty="0">
              <a:solidFill>
                <a:prstClr val="black"/>
              </a:solidFill>
            </a:endParaRPr>
          </a:p>
          <a:p>
            <a:pPr marL="214313" indent="-214313">
              <a:buFont typeface="Wingdings" panose="05000000000000000000" pitchFamily="2" charset="2"/>
              <a:buChar char="l"/>
              <a:defRPr/>
            </a:pPr>
            <a:r>
              <a:rPr lang="zh-CN" altLang="zh-CN" sz="2100" dirty="0">
                <a:solidFill>
                  <a:prstClr val="black"/>
                </a:solidFill>
              </a:rPr>
              <a:t>程序包管理</a:t>
            </a:r>
            <a:endParaRPr lang="zh-CN" altLang="en-US" sz="2100" dirty="0">
              <a:solidFill>
                <a:prstClr val="black"/>
              </a:solidFill>
            </a:endParaRPr>
          </a:p>
        </p:txBody>
      </p:sp>
      <p:sp>
        <p:nvSpPr>
          <p:cNvPr id="3" name="文本框 2"/>
          <p:cNvSpPr txBox="1"/>
          <p:nvPr/>
        </p:nvSpPr>
        <p:spPr>
          <a:xfrm>
            <a:off x="3721677" y="2021032"/>
            <a:ext cx="5798128" cy="461665"/>
          </a:xfrm>
          <a:prstGeom prst="rect">
            <a:avLst/>
          </a:prstGeom>
          <a:noFill/>
        </p:spPr>
        <p:txBody>
          <a:bodyPr wrap="square" rtlCol="0">
            <a:spAutoFit/>
          </a:bodyPr>
          <a:lstStyle/>
          <a:p>
            <a:pPr>
              <a:defRPr/>
            </a:pPr>
            <a:r>
              <a:rPr lang="zh-CN" altLang="en-US" sz="2400" dirty="0">
                <a:solidFill>
                  <a:prstClr val="black"/>
                </a:solidFill>
              </a:rPr>
              <a:t>提高机器人开发过程中软件的复用率</a:t>
            </a:r>
          </a:p>
        </p:txBody>
      </p:sp>
    </p:spTree>
    <p:extLst>
      <p:ext uri="{BB962C8B-B14F-4D97-AF65-F5344CB8AC3E}">
        <p14:creationId xmlns:p14="http://schemas.microsoft.com/office/powerpoint/2010/main" val="2006798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 xmlns:a16="http://schemas.microsoft.com/office/drawing/2014/main" id="{397F099B-5F2D-4015-81B4-8A7AE07D8CD6}"/>
              </a:ext>
            </a:extLst>
          </p:cNvPr>
          <p:cNvSpPr>
            <a:spLocks noGrp="1"/>
          </p:cNvSpPr>
          <p:nvPr/>
        </p:nvSpPr>
        <p:spPr>
          <a:xfrm>
            <a:off x="1524000" y="2958893"/>
            <a:ext cx="9144000" cy="106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pP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机器人和人工智能的发展</a:t>
            </a:r>
            <a:endPar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0153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2311114" y="2962713"/>
            <a:ext cx="1454944" cy="1263015"/>
          </a:xfrm>
          <a:prstGeom prst="rect">
            <a:avLst/>
          </a:prstGeom>
        </p:spPr>
      </p:pic>
      <p:sp>
        <p:nvSpPr>
          <p:cNvPr id="3" name="文本框 2"/>
          <p:cNvSpPr txBox="1"/>
          <p:nvPr/>
        </p:nvSpPr>
        <p:spPr>
          <a:xfrm>
            <a:off x="2738504" y="4322160"/>
            <a:ext cx="646331" cy="369332"/>
          </a:xfrm>
          <a:prstGeom prst="rect">
            <a:avLst/>
          </a:prstGeom>
          <a:noFill/>
        </p:spPr>
        <p:txBody>
          <a:bodyPr wrap="non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rPr>
              <a:t>框架</a:t>
            </a:r>
            <a:endParaRPr lang="x-none" altLang="zh-CN" sz="1350" dirty="0">
              <a:solidFill>
                <a:prstClr val="black"/>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610324" y="3365620"/>
            <a:ext cx="319318" cy="415498"/>
          </a:xfrm>
          <a:prstGeom prst="rect">
            <a:avLst/>
          </a:prstGeom>
          <a:noFill/>
        </p:spPr>
        <p:txBody>
          <a:bodyPr wrap="none" rtlCol="0">
            <a:spAutoFit/>
          </a:bodyPr>
          <a:lstStyle/>
          <a:p>
            <a:pPr>
              <a:defRPr/>
            </a:pPr>
            <a:r>
              <a:rPr lang="x-none" altLang="zh-CN" sz="2100">
                <a:solidFill>
                  <a:prstClr val="black"/>
                </a:solidFill>
              </a:rPr>
              <a:t>+</a:t>
            </a:r>
          </a:p>
        </p:txBody>
      </p:sp>
      <p:sp>
        <p:nvSpPr>
          <p:cNvPr id="10" name="文本框 9"/>
          <p:cNvSpPr txBox="1"/>
          <p:nvPr/>
        </p:nvSpPr>
        <p:spPr>
          <a:xfrm>
            <a:off x="4465471" y="4322160"/>
            <a:ext cx="1246676" cy="369332"/>
          </a:xfrm>
          <a:prstGeom prst="rect">
            <a:avLst/>
          </a:prstGeom>
          <a:noFill/>
        </p:spPr>
        <p:txBody>
          <a:bodyPr wrap="square" rtlCol="0">
            <a:spAutoFit/>
          </a:bodyPr>
          <a:lstStyle/>
          <a:p>
            <a:pPr>
              <a:defRPr/>
            </a:pPr>
            <a:r>
              <a:rPr lang="x-none" altLang="zh-CN" dirty="0">
                <a:solidFill>
                  <a:prstClr val="black"/>
                </a:solidFill>
                <a:latin typeface="微软雅黑" panose="020B0503020204020204" pitchFamily="34" charset="-122"/>
                <a:ea typeface="微软雅黑" panose="020B0503020204020204" pitchFamily="34" charset="-122"/>
              </a:rPr>
              <a:t>工具</a:t>
            </a:r>
            <a:endParaRPr sz="1500" dirty="0">
              <a:solidFill>
                <a:prstClr val="black"/>
              </a:solidFill>
              <a:latin typeface="微软雅黑" panose="020B0503020204020204" pitchFamily="34" charset="-122"/>
              <a:ea typeface="微软雅黑" panose="020B0503020204020204" pitchFamily="34" charset="-122"/>
              <a:cs typeface="SimSun"/>
              <a:sym typeface="+mn-ea"/>
            </a:endParaRPr>
          </a:p>
        </p:txBody>
      </p:sp>
      <p:sp>
        <p:nvSpPr>
          <p:cNvPr id="11" name="文本框 10"/>
          <p:cNvSpPr txBox="1"/>
          <p:nvPr/>
        </p:nvSpPr>
        <p:spPr>
          <a:xfrm>
            <a:off x="5506275" y="3366096"/>
            <a:ext cx="319318" cy="415498"/>
          </a:xfrm>
          <a:prstGeom prst="rect">
            <a:avLst/>
          </a:prstGeom>
          <a:noFill/>
        </p:spPr>
        <p:txBody>
          <a:bodyPr wrap="none" rtlCol="0">
            <a:spAutoFit/>
          </a:bodyPr>
          <a:lstStyle/>
          <a:p>
            <a:pPr>
              <a:defRPr/>
            </a:pPr>
            <a:r>
              <a:rPr lang="x-none" altLang="zh-CN" sz="2100">
                <a:solidFill>
                  <a:prstClr val="black"/>
                </a:solidFill>
              </a:rPr>
              <a:t>+</a:t>
            </a:r>
          </a:p>
        </p:txBody>
      </p:sp>
      <p:pic>
        <p:nvPicPr>
          <p:cNvPr id="12" name="图片 11"/>
          <p:cNvPicPr>
            <a:picLocks noChangeAspect="1"/>
          </p:cNvPicPr>
          <p:nvPr/>
        </p:nvPicPr>
        <p:blipFill>
          <a:blip r:embed="rId4"/>
          <a:stretch>
            <a:fillRect/>
          </a:stretch>
        </p:blipFill>
        <p:spPr>
          <a:xfrm>
            <a:off x="5835840" y="2986049"/>
            <a:ext cx="1618774" cy="1214914"/>
          </a:xfrm>
          <a:prstGeom prst="rect">
            <a:avLst/>
          </a:prstGeom>
        </p:spPr>
      </p:pic>
      <p:sp>
        <p:nvSpPr>
          <p:cNvPr id="13" name="文本框 12"/>
          <p:cNvSpPr txBox="1"/>
          <p:nvPr/>
        </p:nvSpPr>
        <p:spPr>
          <a:xfrm>
            <a:off x="7550816" y="3367048"/>
            <a:ext cx="319318" cy="415498"/>
          </a:xfrm>
          <a:prstGeom prst="rect">
            <a:avLst/>
          </a:prstGeom>
          <a:noFill/>
        </p:spPr>
        <p:txBody>
          <a:bodyPr wrap="none" rtlCol="0">
            <a:spAutoFit/>
          </a:bodyPr>
          <a:lstStyle/>
          <a:p>
            <a:pPr>
              <a:defRPr/>
            </a:pPr>
            <a:r>
              <a:rPr lang="x-none" altLang="zh-CN" sz="2100">
                <a:solidFill>
                  <a:prstClr val="black"/>
                </a:solidFill>
              </a:rPr>
              <a:t>+</a:t>
            </a:r>
          </a:p>
        </p:txBody>
      </p:sp>
      <p:pic>
        <p:nvPicPr>
          <p:cNvPr id="14" name="图片 13"/>
          <p:cNvPicPr>
            <a:picLocks noChangeAspect="1"/>
          </p:cNvPicPr>
          <p:nvPr/>
        </p:nvPicPr>
        <p:blipFill>
          <a:blip r:embed="rId5"/>
          <a:stretch>
            <a:fillRect/>
          </a:stretch>
        </p:blipFill>
        <p:spPr>
          <a:xfrm>
            <a:off x="7960868" y="3091300"/>
            <a:ext cx="1521143" cy="1001078"/>
          </a:xfrm>
          <a:prstGeom prst="rect">
            <a:avLst/>
          </a:prstGeom>
        </p:spPr>
      </p:pic>
      <p:sp>
        <p:nvSpPr>
          <p:cNvPr id="17" name="文本框 16"/>
          <p:cNvSpPr txBox="1"/>
          <p:nvPr/>
        </p:nvSpPr>
        <p:spPr>
          <a:xfrm>
            <a:off x="6338563" y="4324541"/>
            <a:ext cx="1109663" cy="369332"/>
          </a:xfrm>
          <a:prstGeom prst="rect">
            <a:avLst/>
          </a:prstGeom>
          <a:noFill/>
        </p:spPr>
        <p:txBody>
          <a:bodyPr wrap="squar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sym typeface="+mn-ea"/>
              </a:rPr>
              <a:t>功能</a:t>
            </a: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8407597" y="4322160"/>
            <a:ext cx="766340" cy="369332"/>
          </a:xfrm>
          <a:prstGeom prst="rect">
            <a:avLst/>
          </a:prstGeom>
          <a:noFill/>
        </p:spPr>
        <p:txBody>
          <a:bodyPr wrap="squar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sym typeface="+mn-ea"/>
              </a:rPr>
              <a:t>社区</a:t>
            </a:r>
            <a:endParaRPr lang="x-none" altLang="zh-CN" sz="1350" dirty="0">
              <a:solidFill>
                <a:prstClr val="black"/>
              </a:solidFill>
              <a:latin typeface="微软雅黑" panose="020B0503020204020204" pitchFamily="34" charset="-122"/>
              <a:ea typeface="微软雅黑" panose="020B0503020204020204" pitchFamily="34" charset="-122"/>
              <a:cs typeface="东文宋体" charset="0"/>
            </a:endParaRPr>
          </a:p>
        </p:txBody>
      </p:sp>
      <p:pic>
        <p:nvPicPr>
          <p:cNvPr id="9" name="图片 8"/>
          <p:cNvPicPr>
            <a:picLocks noChangeAspect="1"/>
          </p:cNvPicPr>
          <p:nvPr/>
        </p:nvPicPr>
        <p:blipFill>
          <a:blip r:embed="rId6"/>
          <a:srcRect l="6466"/>
          <a:stretch>
            <a:fillRect/>
          </a:stretch>
        </p:blipFill>
        <p:spPr>
          <a:xfrm>
            <a:off x="4023710" y="3038436"/>
            <a:ext cx="1418749" cy="1138238"/>
          </a:xfrm>
          <a:prstGeom prst="rect">
            <a:avLst/>
          </a:prstGeom>
        </p:spPr>
      </p:pic>
      <p:sp>
        <p:nvSpPr>
          <p:cNvPr id="15" name="内容占位符 2">
            <a:extLst>
              <a:ext uri="{FF2B5EF4-FFF2-40B4-BE49-F238E27FC236}">
                <a16:creationId xmlns="" xmlns:a16="http://schemas.microsoft.com/office/drawing/2014/main" id="{9231D1E9-782E-4490-A808-782EAB50D7FA}"/>
              </a:ext>
            </a:extLst>
          </p:cNvPr>
          <p:cNvSpPr>
            <a:spLocks noGrp="1"/>
          </p:cNvSpPr>
          <p:nvPr/>
        </p:nvSpPr>
        <p:spPr>
          <a:xfrm>
            <a:off x="1524000" y="1540371"/>
            <a:ext cx="9144000" cy="90179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ROS</a:t>
            </a:r>
            <a:endParaRPr lang="x-none"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7167597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2861937" y="2669109"/>
            <a:ext cx="2426783" cy="2106653"/>
          </a:xfrm>
          <a:prstGeom prst="rect">
            <a:avLst/>
          </a:prstGeom>
        </p:spPr>
      </p:pic>
      <p:sp>
        <p:nvSpPr>
          <p:cNvPr id="3" name="文本框 2"/>
          <p:cNvSpPr txBox="1"/>
          <p:nvPr/>
        </p:nvSpPr>
        <p:spPr>
          <a:xfrm>
            <a:off x="3662775" y="4875427"/>
            <a:ext cx="800219" cy="461665"/>
          </a:xfrm>
          <a:prstGeom prst="rect">
            <a:avLst/>
          </a:prstGeom>
          <a:noFill/>
        </p:spPr>
        <p:txBody>
          <a:bodyPr wrap="none" rtlCol="0">
            <a:spAutoFit/>
          </a:bodyPr>
          <a:lstStyle/>
          <a:p>
            <a:pPr>
              <a:defRPr/>
            </a:pPr>
            <a:r>
              <a:rPr lang="zh-CN" altLang="en-US" sz="2400" dirty="0">
                <a:solidFill>
                  <a:prstClr val="black"/>
                </a:solidFill>
                <a:latin typeface="微软雅黑" panose="020B0503020204020204" pitchFamily="34" charset="-122"/>
                <a:ea typeface="微软雅黑" panose="020B0503020204020204" pitchFamily="34" charset="-122"/>
              </a:rPr>
              <a:t>框架</a:t>
            </a:r>
            <a:endParaRPr lang="x-none" altLang="zh-CN" sz="1350" dirty="0">
              <a:solidFill>
                <a:prstClr val="black"/>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 xmlns:a16="http://schemas.microsoft.com/office/drawing/2014/main" id="{D8747ECE-3517-4F9C-B581-AE9F6DDB694F}"/>
              </a:ext>
            </a:extLst>
          </p:cNvPr>
          <p:cNvSpPr txBox="1"/>
          <p:nvPr/>
        </p:nvSpPr>
        <p:spPr>
          <a:xfrm>
            <a:off x="6254613" y="2929103"/>
            <a:ext cx="2226502" cy="1869743"/>
          </a:xfrm>
          <a:prstGeom prst="rect">
            <a:avLst/>
          </a:prstGeom>
          <a:noFill/>
        </p:spPr>
        <p:txBody>
          <a:bodyPr wrap="square" rtlCol="0">
            <a:spAutoFit/>
          </a:bodyPr>
          <a:lstStyle/>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分布式</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进程管理</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进程间通信</a:t>
            </a:r>
            <a:endParaRPr lang="en-US" altLang="zh-CN" sz="2100" dirty="0">
              <a:solidFill>
                <a:prstClr val="black"/>
              </a:solidFill>
              <a:latin typeface="微软雅黑" panose="020B0503020204020204" pitchFamily="34" charset="-122"/>
              <a:ea typeface="微软雅黑" panose="020B0503020204020204" pitchFamily="34" charset="-122"/>
            </a:endParaRPr>
          </a:p>
          <a:p>
            <a:pPr>
              <a:defRPr/>
            </a:pPr>
            <a:endParaRPr lang="zh-CN" altLang="en-US" sz="21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 xmlns:a16="http://schemas.microsoft.com/office/drawing/2014/main" id="{47F587B3-8362-49C0-8B50-D3CB3DE4B9AE}"/>
              </a:ext>
            </a:extLst>
          </p:cNvPr>
          <p:cNvSpPr txBox="1"/>
          <p:nvPr/>
        </p:nvSpPr>
        <p:spPr>
          <a:xfrm>
            <a:off x="3708307" y="1527064"/>
            <a:ext cx="220153" cy="415498"/>
          </a:xfrm>
          <a:prstGeom prst="rect">
            <a:avLst/>
          </a:prstGeom>
          <a:noFill/>
        </p:spPr>
        <p:txBody>
          <a:bodyPr wrap="square" rtlCol="0">
            <a:spAutoFit/>
          </a:bodyPr>
          <a:lstStyle/>
          <a:p>
            <a:pPr>
              <a:defRPr/>
            </a:pPr>
            <a:r>
              <a:rPr lang="x-none" altLang="zh-CN" sz="2100" dirty="0">
                <a:solidFill>
                  <a:prstClr val="black"/>
                </a:solidFill>
              </a:rPr>
              <a:t>+</a:t>
            </a:r>
          </a:p>
        </p:txBody>
      </p:sp>
      <p:sp>
        <p:nvSpPr>
          <p:cNvPr id="12" name="文本框 11">
            <a:extLst>
              <a:ext uri="{FF2B5EF4-FFF2-40B4-BE49-F238E27FC236}">
                <a16:creationId xmlns="" xmlns:a16="http://schemas.microsoft.com/office/drawing/2014/main" id="{DFBAC5AB-CCA0-4A2A-9F3C-5F4E1980A905}"/>
              </a:ext>
            </a:extLst>
          </p:cNvPr>
          <p:cNvSpPr txBox="1"/>
          <p:nvPr/>
        </p:nvSpPr>
        <p:spPr>
          <a:xfrm>
            <a:off x="5467098" y="1527541"/>
            <a:ext cx="220153" cy="415498"/>
          </a:xfrm>
          <a:prstGeom prst="rect">
            <a:avLst/>
          </a:prstGeom>
          <a:noFill/>
        </p:spPr>
        <p:txBody>
          <a:bodyPr wrap="square" rtlCol="0">
            <a:spAutoFit/>
          </a:bodyPr>
          <a:lstStyle/>
          <a:p>
            <a:pPr>
              <a:defRPr/>
            </a:pPr>
            <a:r>
              <a:rPr lang="x-none" altLang="zh-CN" sz="2100">
                <a:solidFill>
                  <a:prstClr val="black"/>
                </a:solidFill>
              </a:rPr>
              <a:t>+</a:t>
            </a:r>
          </a:p>
        </p:txBody>
      </p:sp>
      <p:pic>
        <p:nvPicPr>
          <p:cNvPr id="13" name="图片 12">
            <a:extLst>
              <a:ext uri="{FF2B5EF4-FFF2-40B4-BE49-F238E27FC236}">
                <a16:creationId xmlns="" xmlns:a16="http://schemas.microsoft.com/office/drawing/2014/main" id="{2D11AB8E-4254-4D4D-BF12-37FFB06E4B3F}"/>
              </a:ext>
            </a:extLst>
          </p:cNvPr>
          <p:cNvPicPr>
            <a:picLocks noChangeAspect="1"/>
          </p:cNvPicPr>
          <p:nvPr/>
        </p:nvPicPr>
        <p:blipFill>
          <a:blip r:embed="rId4"/>
          <a:stretch>
            <a:fillRect/>
          </a:stretch>
        </p:blipFill>
        <p:spPr>
          <a:xfrm>
            <a:off x="5883728" y="1308190"/>
            <a:ext cx="1255537" cy="942299"/>
          </a:xfrm>
          <a:prstGeom prst="rect">
            <a:avLst/>
          </a:prstGeom>
        </p:spPr>
      </p:pic>
      <p:sp>
        <p:nvSpPr>
          <p:cNvPr id="14" name="文本框 13">
            <a:extLst>
              <a:ext uri="{FF2B5EF4-FFF2-40B4-BE49-F238E27FC236}">
                <a16:creationId xmlns="" xmlns:a16="http://schemas.microsoft.com/office/drawing/2014/main" id="{3B3F84A2-9333-4215-866B-B8A6A90F06BE}"/>
              </a:ext>
            </a:extLst>
          </p:cNvPr>
          <p:cNvSpPr txBox="1"/>
          <p:nvPr/>
        </p:nvSpPr>
        <p:spPr>
          <a:xfrm>
            <a:off x="7351619" y="1528493"/>
            <a:ext cx="220153" cy="415498"/>
          </a:xfrm>
          <a:prstGeom prst="rect">
            <a:avLst/>
          </a:prstGeom>
          <a:noFill/>
        </p:spPr>
        <p:txBody>
          <a:bodyPr wrap="square" rtlCol="0">
            <a:spAutoFit/>
          </a:bodyPr>
          <a:lstStyle/>
          <a:p>
            <a:pPr>
              <a:defRPr/>
            </a:pPr>
            <a:r>
              <a:rPr lang="x-none" altLang="zh-CN" sz="2100" dirty="0">
                <a:solidFill>
                  <a:prstClr val="black"/>
                </a:solidFill>
              </a:rPr>
              <a:t>+</a:t>
            </a:r>
          </a:p>
        </p:txBody>
      </p:sp>
      <p:pic>
        <p:nvPicPr>
          <p:cNvPr id="16" name="图片 15">
            <a:extLst>
              <a:ext uri="{FF2B5EF4-FFF2-40B4-BE49-F238E27FC236}">
                <a16:creationId xmlns="" xmlns:a16="http://schemas.microsoft.com/office/drawing/2014/main" id="{A97561D2-077C-459B-A3D0-61D76CC2D0D8}"/>
              </a:ext>
            </a:extLst>
          </p:cNvPr>
          <p:cNvPicPr>
            <a:picLocks noChangeAspect="1"/>
          </p:cNvPicPr>
          <p:nvPr/>
        </p:nvPicPr>
        <p:blipFill>
          <a:blip r:embed="rId5"/>
          <a:stretch>
            <a:fillRect/>
          </a:stretch>
        </p:blipFill>
        <p:spPr>
          <a:xfrm>
            <a:off x="7884929" y="1367659"/>
            <a:ext cx="1179814" cy="776446"/>
          </a:xfrm>
          <a:prstGeom prst="rect">
            <a:avLst/>
          </a:prstGeom>
        </p:spPr>
      </p:pic>
      <p:pic>
        <p:nvPicPr>
          <p:cNvPr id="17" name="图片 16">
            <a:extLst>
              <a:ext uri="{FF2B5EF4-FFF2-40B4-BE49-F238E27FC236}">
                <a16:creationId xmlns="" xmlns:a16="http://schemas.microsoft.com/office/drawing/2014/main" id="{F34C250D-CC0A-437A-B36F-9FB800995B40}"/>
              </a:ext>
            </a:extLst>
          </p:cNvPr>
          <p:cNvPicPr>
            <a:picLocks noChangeAspect="1"/>
          </p:cNvPicPr>
          <p:nvPr/>
        </p:nvPicPr>
        <p:blipFill>
          <a:blip r:embed="rId6"/>
          <a:srcRect l="6466"/>
          <a:stretch>
            <a:fillRect/>
          </a:stretch>
        </p:blipFill>
        <p:spPr>
          <a:xfrm>
            <a:off x="4239192" y="1367660"/>
            <a:ext cx="1100396" cy="882829"/>
          </a:xfrm>
          <a:prstGeom prst="rect">
            <a:avLst/>
          </a:prstGeom>
        </p:spPr>
      </p:pic>
    </p:spTree>
    <p:extLst>
      <p:ext uri="{BB962C8B-B14F-4D97-AF65-F5344CB8AC3E}">
        <p14:creationId xmlns:p14="http://schemas.microsoft.com/office/powerpoint/2010/main" val="147154995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 xmlns:a16="http://schemas.microsoft.com/office/drawing/2014/main" id="{67695D34-CEF3-44F7-8BA6-56C389A5F8EE}"/>
              </a:ext>
            </a:extLst>
          </p:cNvPr>
          <p:cNvSpPr>
            <a:spLocks noGrp="1"/>
          </p:cNvSpPr>
          <p:nvPr/>
        </p:nvSpPr>
        <p:spPr>
          <a:xfrm>
            <a:off x="1524000" y="2551065"/>
            <a:ext cx="9144000" cy="19812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defRPr/>
            </a:pP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节点（进程）</a:t>
            </a:r>
            <a:endPar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ctr">
              <a:lnSpc>
                <a:spcPct val="150000"/>
              </a:lnSpc>
              <a:buNone/>
              <a:defRPr/>
            </a:pPr>
            <a:r>
              <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Node</a:t>
            </a:r>
          </a:p>
        </p:txBody>
      </p:sp>
    </p:spTree>
    <p:extLst>
      <p:ext uri="{BB962C8B-B14F-4D97-AF65-F5344CB8AC3E}">
        <p14:creationId xmlns:p14="http://schemas.microsoft.com/office/powerpoint/2010/main" val="1955571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2861937" y="2669109"/>
            <a:ext cx="2426783" cy="2106653"/>
          </a:xfrm>
          <a:prstGeom prst="rect">
            <a:avLst/>
          </a:prstGeom>
        </p:spPr>
      </p:pic>
      <p:sp>
        <p:nvSpPr>
          <p:cNvPr id="3" name="文本框 2"/>
          <p:cNvSpPr txBox="1"/>
          <p:nvPr/>
        </p:nvSpPr>
        <p:spPr>
          <a:xfrm>
            <a:off x="3662775" y="4875427"/>
            <a:ext cx="800219" cy="461665"/>
          </a:xfrm>
          <a:prstGeom prst="rect">
            <a:avLst/>
          </a:prstGeom>
          <a:noFill/>
        </p:spPr>
        <p:txBody>
          <a:bodyPr wrap="none" rtlCol="0">
            <a:spAutoFit/>
          </a:bodyPr>
          <a:lstStyle/>
          <a:p>
            <a:pPr>
              <a:defRPr/>
            </a:pPr>
            <a:r>
              <a:rPr lang="zh-CN" altLang="en-US" sz="2400" dirty="0">
                <a:solidFill>
                  <a:prstClr val="black"/>
                </a:solidFill>
                <a:latin typeface="微软雅黑" panose="020B0503020204020204" pitchFamily="34" charset="-122"/>
                <a:ea typeface="微软雅黑" panose="020B0503020204020204" pitchFamily="34" charset="-122"/>
              </a:rPr>
              <a:t>框架</a:t>
            </a:r>
            <a:endParaRPr lang="x-none" altLang="zh-CN" sz="1350" dirty="0">
              <a:solidFill>
                <a:prstClr val="black"/>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 xmlns:a16="http://schemas.microsoft.com/office/drawing/2014/main" id="{D8747ECE-3517-4F9C-B581-AE9F6DDB694F}"/>
              </a:ext>
            </a:extLst>
          </p:cNvPr>
          <p:cNvSpPr txBox="1"/>
          <p:nvPr/>
        </p:nvSpPr>
        <p:spPr>
          <a:xfrm>
            <a:off x="6254613" y="2929103"/>
            <a:ext cx="2226502" cy="1869743"/>
          </a:xfrm>
          <a:prstGeom prst="rect">
            <a:avLst/>
          </a:prstGeom>
          <a:noFill/>
        </p:spPr>
        <p:txBody>
          <a:bodyPr wrap="square" rtlCol="0">
            <a:spAutoFit/>
          </a:bodyPr>
          <a:lstStyle/>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分布式</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进程管理</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进程间通信</a:t>
            </a:r>
            <a:endParaRPr lang="en-US" altLang="zh-CN" sz="2100" dirty="0">
              <a:solidFill>
                <a:prstClr val="black"/>
              </a:solidFill>
              <a:latin typeface="微软雅黑" panose="020B0503020204020204" pitchFamily="34" charset="-122"/>
              <a:ea typeface="微软雅黑" panose="020B0503020204020204" pitchFamily="34" charset="-122"/>
            </a:endParaRPr>
          </a:p>
          <a:p>
            <a:pPr>
              <a:defRPr/>
            </a:pPr>
            <a:endParaRPr lang="zh-CN" altLang="en-US" sz="21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 xmlns:a16="http://schemas.microsoft.com/office/drawing/2014/main" id="{47F587B3-8362-49C0-8B50-D3CB3DE4B9AE}"/>
              </a:ext>
            </a:extLst>
          </p:cNvPr>
          <p:cNvSpPr txBox="1"/>
          <p:nvPr/>
        </p:nvSpPr>
        <p:spPr>
          <a:xfrm>
            <a:off x="3708307" y="1527064"/>
            <a:ext cx="220153" cy="415498"/>
          </a:xfrm>
          <a:prstGeom prst="rect">
            <a:avLst/>
          </a:prstGeom>
          <a:noFill/>
        </p:spPr>
        <p:txBody>
          <a:bodyPr wrap="square" rtlCol="0">
            <a:spAutoFit/>
          </a:bodyPr>
          <a:lstStyle/>
          <a:p>
            <a:pPr>
              <a:defRPr/>
            </a:pPr>
            <a:r>
              <a:rPr lang="x-none" altLang="zh-CN" sz="2100" dirty="0">
                <a:solidFill>
                  <a:prstClr val="black"/>
                </a:solidFill>
              </a:rPr>
              <a:t>+</a:t>
            </a:r>
          </a:p>
        </p:txBody>
      </p:sp>
      <p:sp>
        <p:nvSpPr>
          <p:cNvPr id="12" name="文本框 11">
            <a:extLst>
              <a:ext uri="{FF2B5EF4-FFF2-40B4-BE49-F238E27FC236}">
                <a16:creationId xmlns="" xmlns:a16="http://schemas.microsoft.com/office/drawing/2014/main" id="{DFBAC5AB-CCA0-4A2A-9F3C-5F4E1980A905}"/>
              </a:ext>
            </a:extLst>
          </p:cNvPr>
          <p:cNvSpPr txBox="1"/>
          <p:nvPr/>
        </p:nvSpPr>
        <p:spPr>
          <a:xfrm>
            <a:off x="5467098" y="1527541"/>
            <a:ext cx="220153" cy="415498"/>
          </a:xfrm>
          <a:prstGeom prst="rect">
            <a:avLst/>
          </a:prstGeom>
          <a:noFill/>
        </p:spPr>
        <p:txBody>
          <a:bodyPr wrap="square" rtlCol="0">
            <a:spAutoFit/>
          </a:bodyPr>
          <a:lstStyle/>
          <a:p>
            <a:pPr>
              <a:defRPr/>
            </a:pPr>
            <a:r>
              <a:rPr lang="x-none" altLang="zh-CN" sz="2100">
                <a:solidFill>
                  <a:prstClr val="black"/>
                </a:solidFill>
              </a:rPr>
              <a:t>+</a:t>
            </a:r>
          </a:p>
        </p:txBody>
      </p:sp>
      <p:pic>
        <p:nvPicPr>
          <p:cNvPr id="13" name="图片 12">
            <a:extLst>
              <a:ext uri="{FF2B5EF4-FFF2-40B4-BE49-F238E27FC236}">
                <a16:creationId xmlns="" xmlns:a16="http://schemas.microsoft.com/office/drawing/2014/main" id="{2D11AB8E-4254-4D4D-BF12-37FFB06E4B3F}"/>
              </a:ext>
            </a:extLst>
          </p:cNvPr>
          <p:cNvPicPr>
            <a:picLocks noChangeAspect="1"/>
          </p:cNvPicPr>
          <p:nvPr/>
        </p:nvPicPr>
        <p:blipFill>
          <a:blip r:embed="rId4"/>
          <a:stretch>
            <a:fillRect/>
          </a:stretch>
        </p:blipFill>
        <p:spPr>
          <a:xfrm>
            <a:off x="5883728" y="1308190"/>
            <a:ext cx="1255537" cy="942299"/>
          </a:xfrm>
          <a:prstGeom prst="rect">
            <a:avLst/>
          </a:prstGeom>
        </p:spPr>
      </p:pic>
      <p:sp>
        <p:nvSpPr>
          <p:cNvPr id="14" name="文本框 13">
            <a:extLst>
              <a:ext uri="{FF2B5EF4-FFF2-40B4-BE49-F238E27FC236}">
                <a16:creationId xmlns="" xmlns:a16="http://schemas.microsoft.com/office/drawing/2014/main" id="{3B3F84A2-9333-4215-866B-B8A6A90F06BE}"/>
              </a:ext>
            </a:extLst>
          </p:cNvPr>
          <p:cNvSpPr txBox="1"/>
          <p:nvPr/>
        </p:nvSpPr>
        <p:spPr>
          <a:xfrm>
            <a:off x="7351619" y="1528493"/>
            <a:ext cx="220153" cy="415498"/>
          </a:xfrm>
          <a:prstGeom prst="rect">
            <a:avLst/>
          </a:prstGeom>
          <a:noFill/>
        </p:spPr>
        <p:txBody>
          <a:bodyPr wrap="square" rtlCol="0">
            <a:spAutoFit/>
          </a:bodyPr>
          <a:lstStyle/>
          <a:p>
            <a:pPr>
              <a:defRPr/>
            </a:pPr>
            <a:r>
              <a:rPr lang="x-none" altLang="zh-CN" sz="2100" dirty="0">
                <a:solidFill>
                  <a:prstClr val="black"/>
                </a:solidFill>
              </a:rPr>
              <a:t>+</a:t>
            </a:r>
          </a:p>
        </p:txBody>
      </p:sp>
      <p:pic>
        <p:nvPicPr>
          <p:cNvPr id="16" name="图片 15">
            <a:extLst>
              <a:ext uri="{FF2B5EF4-FFF2-40B4-BE49-F238E27FC236}">
                <a16:creationId xmlns="" xmlns:a16="http://schemas.microsoft.com/office/drawing/2014/main" id="{A97561D2-077C-459B-A3D0-61D76CC2D0D8}"/>
              </a:ext>
            </a:extLst>
          </p:cNvPr>
          <p:cNvPicPr>
            <a:picLocks noChangeAspect="1"/>
          </p:cNvPicPr>
          <p:nvPr/>
        </p:nvPicPr>
        <p:blipFill>
          <a:blip r:embed="rId5"/>
          <a:stretch>
            <a:fillRect/>
          </a:stretch>
        </p:blipFill>
        <p:spPr>
          <a:xfrm>
            <a:off x="7884929" y="1367659"/>
            <a:ext cx="1179814" cy="776446"/>
          </a:xfrm>
          <a:prstGeom prst="rect">
            <a:avLst/>
          </a:prstGeom>
        </p:spPr>
      </p:pic>
      <p:pic>
        <p:nvPicPr>
          <p:cNvPr id="17" name="图片 16">
            <a:extLst>
              <a:ext uri="{FF2B5EF4-FFF2-40B4-BE49-F238E27FC236}">
                <a16:creationId xmlns="" xmlns:a16="http://schemas.microsoft.com/office/drawing/2014/main" id="{F34C250D-CC0A-437A-B36F-9FB800995B40}"/>
              </a:ext>
            </a:extLst>
          </p:cNvPr>
          <p:cNvPicPr>
            <a:picLocks noChangeAspect="1"/>
          </p:cNvPicPr>
          <p:nvPr/>
        </p:nvPicPr>
        <p:blipFill>
          <a:blip r:embed="rId6"/>
          <a:srcRect l="6466"/>
          <a:stretch>
            <a:fillRect/>
          </a:stretch>
        </p:blipFill>
        <p:spPr>
          <a:xfrm>
            <a:off x="4239192" y="1367660"/>
            <a:ext cx="1100396" cy="882829"/>
          </a:xfrm>
          <a:prstGeom prst="rect">
            <a:avLst/>
          </a:prstGeom>
        </p:spPr>
      </p:pic>
    </p:spTree>
    <p:extLst>
      <p:ext uri="{BB962C8B-B14F-4D97-AF65-F5344CB8AC3E}">
        <p14:creationId xmlns:p14="http://schemas.microsoft.com/office/powerpoint/2010/main" val="285666904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12C78EA4-5C27-4B5A-9AB2-09EF6DF491DD}"/>
              </a:ext>
            </a:extLst>
          </p:cNvPr>
          <p:cNvSpPr txBox="1"/>
          <p:nvPr/>
        </p:nvSpPr>
        <p:spPr>
          <a:xfrm>
            <a:off x="8116004" y="3720196"/>
            <a:ext cx="2226502" cy="415498"/>
          </a:xfrm>
          <a:prstGeom prst="rect">
            <a:avLst/>
          </a:prstGeom>
          <a:noFill/>
        </p:spPr>
        <p:txBody>
          <a:bodyPr wrap="square" rtlCol="0">
            <a:spAutoFit/>
          </a:bodyPr>
          <a:lstStyle/>
          <a:p>
            <a:pPr>
              <a:defRPr/>
            </a:pPr>
            <a:endParaRPr lang="zh-CN" altLang="en-US" sz="2100" dirty="0">
              <a:solidFill>
                <a:prstClr val="black"/>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 xmlns:a16="http://schemas.microsoft.com/office/drawing/2014/main" id="{2435FE79-D2C4-407D-8C0A-A13076B23D11}"/>
              </a:ext>
            </a:extLst>
          </p:cNvPr>
          <p:cNvPicPr>
            <a:picLocks noChangeAspect="1"/>
          </p:cNvPicPr>
          <p:nvPr/>
        </p:nvPicPr>
        <p:blipFill>
          <a:blip r:embed="rId3"/>
          <a:stretch>
            <a:fillRect/>
          </a:stretch>
        </p:blipFill>
        <p:spPr>
          <a:xfrm>
            <a:off x="2525039" y="1308190"/>
            <a:ext cx="1255397" cy="1089791"/>
          </a:xfrm>
          <a:prstGeom prst="rect">
            <a:avLst/>
          </a:prstGeom>
        </p:spPr>
      </p:pic>
      <p:sp>
        <p:nvSpPr>
          <p:cNvPr id="12" name="文本框 11">
            <a:extLst>
              <a:ext uri="{FF2B5EF4-FFF2-40B4-BE49-F238E27FC236}">
                <a16:creationId xmlns="" xmlns:a16="http://schemas.microsoft.com/office/drawing/2014/main" id="{9E29F776-CECA-49A0-9889-4240C0F791EE}"/>
              </a:ext>
            </a:extLst>
          </p:cNvPr>
          <p:cNvSpPr txBox="1"/>
          <p:nvPr/>
        </p:nvSpPr>
        <p:spPr>
          <a:xfrm>
            <a:off x="3708307" y="1527064"/>
            <a:ext cx="220153" cy="415498"/>
          </a:xfrm>
          <a:prstGeom prst="rect">
            <a:avLst/>
          </a:prstGeom>
          <a:noFill/>
        </p:spPr>
        <p:txBody>
          <a:bodyPr wrap="square" rtlCol="0">
            <a:spAutoFit/>
          </a:bodyPr>
          <a:lstStyle/>
          <a:p>
            <a:pPr>
              <a:defRPr/>
            </a:pPr>
            <a:r>
              <a:rPr lang="x-none" altLang="zh-CN" sz="2100" dirty="0">
                <a:solidFill>
                  <a:prstClr val="black"/>
                </a:solidFill>
              </a:rPr>
              <a:t>+</a:t>
            </a:r>
          </a:p>
        </p:txBody>
      </p:sp>
      <p:sp>
        <p:nvSpPr>
          <p:cNvPr id="13" name="文本框 12">
            <a:extLst>
              <a:ext uri="{FF2B5EF4-FFF2-40B4-BE49-F238E27FC236}">
                <a16:creationId xmlns="" xmlns:a16="http://schemas.microsoft.com/office/drawing/2014/main" id="{720A0020-324D-4CD4-95F4-770A28F9A9E9}"/>
              </a:ext>
            </a:extLst>
          </p:cNvPr>
          <p:cNvSpPr txBox="1"/>
          <p:nvPr/>
        </p:nvSpPr>
        <p:spPr>
          <a:xfrm>
            <a:off x="5467098" y="1527541"/>
            <a:ext cx="220153" cy="415498"/>
          </a:xfrm>
          <a:prstGeom prst="rect">
            <a:avLst/>
          </a:prstGeom>
          <a:noFill/>
        </p:spPr>
        <p:txBody>
          <a:bodyPr wrap="square" rtlCol="0">
            <a:spAutoFit/>
          </a:bodyPr>
          <a:lstStyle/>
          <a:p>
            <a:pPr>
              <a:defRPr/>
            </a:pPr>
            <a:r>
              <a:rPr lang="x-none" altLang="zh-CN" sz="2100">
                <a:solidFill>
                  <a:prstClr val="black"/>
                </a:solidFill>
              </a:rPr>
              <a:t>+</a:t>
            </a:r>
          </a:p>
        </p:txBody>
      </p:sp>
      <p:pic>
        <p:nvPicPr>
          <p:cNvPr id="14" name="图片 13">
            <a:extLst>
              <a:ext uri="{FF2B5EF4-FFF2-40B4-BE49-F238E27FC236}">
                <a16:creationId xmlns="" xmlns:a16="http://schemas.microsoft.com/office/drawing/2014/main" id="{6EC294AF-400A-44BF-A210-250A24E5117A}"/>
              </a:ext>
            </a:extLst>
          </p:cNvPr>
          <p:cNvPicPr>
            <a:picLocks noChangeAspect="1"/>
          </p:cNvPicPr>
          <p:nvPr/>
        </p:nvPicPr>
        <p:blipFill>
          <a:blip r:embed="rId4"/>
          <a:stretch>
            <a:fillRect/>
          </a:stretch>
        </p:blipFill>
        <p:spPr>
          <a:xfrm>
            <a:off x="5883728" y="1308190"/>
            <a:ext cx="1255537" cy="942299"/>
          </a:xfrm>
          <a:prstGeom prst="rect">
            <a:avLst/>
          </a:prstGeom>
        </p:spPr>
      </p:pic>
      <p:sp>
        <p:nvSpPr>
          <p:cNvPr id="16" name="文本框 15">
            <a:extLst>
              <a:ext uri="{FF2B5EF4-FFF2-40B4-BE49-F238E27FC236}">
                <a16:creationId xmlns="" xmlns:a16="http://schemas.microsoft.com/office/drawing/2014/main" id="{D3F341DA-DEA5-4F16-B28F-B8D2B1FA66E0}"/>
              </a:ext>
            </a:extLst>
          </p:cNvPr>
          <p:cNvSpPr txBox="1"/>
          <p:nvPr/>
        </p:nvSpPr>
        <p:spPr>
          <a:xfrm>
            <a:off x="7351619" y="1528493"/>
            <a:ext cx="220153" cy="415498"/>
          </a:xfrm>
          <a:prstGeom prst="rect">
            <a:avLst/>
          </a:prstGeom>
          <a:noFill/>
        </p:spPr>
        <p:txBody>
          <a:bodyPr wrap="square" rtlCol="0">
            <a:spAutoFit/>
          </a:bodyPr>
          <a:lstStyle/>
          <a:p>
            <a:pPr>
              <a:defRPr/>
            </a:pPr>
            <a:r>
              <a:rPr lang="x-none" altLang="zh-CN" sz="2100" dirty="0">
                <a:solidFill>
                  <a:prstClr val="black"/>
                </a:solidFill>
              </a:rPr>
              <a:t>+</a:t>
            </a:r>
          </a:p>
        </p:txBody>
      </p:sp>
      <p:pic>
        <p:nvPicPr>
          <p:cNvPr id="21" name="图片 20">
            <a:extLst>
              <a:ext uri="{FF2B5EF4-FFF2-40B4-BE49-F238E27FC236}">
                <a16:creationId xmlns="" xmlns:a16="http://schemas.microsoft.com/office/drawing/2014/main" id="{E3A69D61-080E-4339-9431-E43D0FD84D4B}"/>
              </a:ext>
            </a:extLst>
          </p:cNvPr>
          <p:cNvPicPr>
            <a:picLocks noChangeAspect="1"/>
          </p:cNvPicPr>
          <p:nvPr/>
        </p:nvPicPr>
        <p:blipFill>
          <a:blip r:embed="rId5"/>
          <a:stretch>
            <a:fillRect/>
          </a:stretch>
        </p:blipFill>
        <p:spPr>
          <a:xfrm>
            <a:off x="7884929" y="1367659"/>
            <a:ext cx="1179814" cy="776446"/>
          </a:xfrm>
          <a:prstGeom prst="rect">
            <a:avLst/>
          </a:prstGeom>
        </p:spPr>
      </p:pic>
      <p:sp>
        <p:nvSpPr>
          <p:cNvPr id="23" name="文本框 22">
            <a:extLst>
              <a:ext uri="{FF2B5EF4-FFF2-40B4-BE49-F238E27FC236}">
                <a16:creationId xmlns="" xmlns:a16="http://schemas.microsoft.com/office/drawing/2014/main" id="{B6918ACB-7791-435C-BC3C-EBC865DB0BDD}"/>
              </a:ext>
            </a:extLst>
          </p:cNvPr>
          <p:cNvSpPr txBox="1"/>
          <p:nvPr/>
        </p:nvSpPr>
        <p:spPr>
          <a:xfrm>
            <a:off x="6254613" y="2929103"/>
            <a:ext cx="2226502" cy="2723823"/>
          </a:xfrm>
          <a:prstGeom prst="rect">
            <a:avLst/>
          </a:prstGeom>
          <a:noFill/>
        </p:spPr>
        <p:txBody>
          <a:bodyPr wrap="square" rtlCol="0">
            <a:spAutoFit/>
          </a:bodyPr>
          <a:lstStyle/>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仿真</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数据可视化</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图形界面</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数据记录</a:t>
            </a:r>
            <a:endParaRPr lang="en-US" altLang="zh-CN" sz="2100" dirty="0">
              <a:solidFill>
                <a:prstClr val="black"/>
              </a:solidFill>
              <a:latin typeface="微软雅黑" panose="020B0503020204020204" pitchFamily="34" charset="-122"/>
              <a:ea typeface="微软雅黑" panose="020B0503020204020204" pitchFamily="34" charset="-122"/>
            </a:endParaRPr>
          </a:p>
          <a:p>
            <a:pPr>
              <a:defRPr/>
            </a:pPr>
            <a:endParaRPr lang="zh-CN" altLang="en-US" sz="2400" dirty="0">
              <a:solidFill>
                <a:prstClr val="black"/>
              </a:solidFill>
              <a:latin typeface="微软雅黑" panose="020B0503020204020204" pitchFamily="34" charset="-122"/>
              <a:ea typeface="微软雅黑" panose="020B0503020204020204" pitchFamily="34" charset="-122"/>
            </a:endParaRPr>
          </a:p>
          <a:p>
            <a:pPr>
              <a:defRPr/>
            </a:pPr>
            <a:endParaRPr lang="zh-CN" altLang="en-US" sz="2100" dirty="0">
              <a:solidFill>
                <a:prstClr val="black"/>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 xmlns:a16="http://schemas.microsoft.com/office/drawing/2014/main" id="{4F460035-0754-4583-88C5-8C23AD566ADC}"/>
              </a:ext>
            </a:extLst>
          </p:cNvPr>
          <p:cNvPicPr>
            <a:picLocks noChangeAspect="1"/>
          </p:cNvPicPr>
          <p:nvPr/>
        </p:nvPicPr>
        <p:blipFill>
          <a:blip r:embed="rId6"/>
          <a:srcRect l="6466"/>
          <a:stretch>
            <a:fillRect/>
          </a:stretch>
        </p:blipFill>
        <p:spPr>
          <a:xfrm>
            <a:off x="3095119" y="2929102"/>
            <a:ext cx="2126300" cy="1705893"/>
          </a:xfrm>
          <a:prstGeom prst="rect">
            <a:avLst/>
          </a:prstGeom>
        </p:spPr>
      </p:pic>
      <p:sp>
        <p:nvSpPr>
          <p:cNvPr id="24" name="文本框 23">
            <a:extLst>
              <a:ext uri="{FF2B5EF4-FFF2-40B4-BE49-F238E27FC236}">
                <a16:creationId xmlns="" xmlns:a16="http://schemas.microsoft.com/office/drawing/2014/main" id="{BEE6E168-3485-4F41-AD47-1D4A6DFFFF58}"/>
              </a:ext>
            </a:extLst>
          </p:cNvPr>
          <p:cNvSpPr txBox="1"/>
          <p:nvPr/>
        </p:nvSpPr>
        <p:spPr>
          <a:xfrm>
            <a:off x="3662775" y="4875427"/>
            <a:ext cx="800219" cy="461665"/>
          </a:xfrm>
          <a:prstGeom prst="rect">
            <a:avLst/>
          </a:prstGeom>
          <a:noFill/>
        </p:spPr>
        <p:txBody>
          <a:bodyPr wrap="none" rtlCol="0">
            <a:spAutoFit/>
          </a:bodyPr>
          <a:lstStyle/>
          <a:p>
            <a:pPr>
              <a:defRPr/>
            </a:pPr>
            <a:r>
              <a:rPr lang="zh-CN" altLang="en-US" sz="2400" dirty="0">
                <a:solidFill>
                  <a:prstClr val="black"/>
                </a:solidFill>
                <a:latin typeface="微软雅黑" panose="020B0503020204020204" pitchFamily="34" charset="-122"/>
                <a:ea typeface="微软雅黑" panose="020B0503020204020204" pitchFamily="34" charset="-122"/>
              </a:rPr>
              <a:t>工具</a:t>
            </a:r>
            <a:endParaRPr lang="x-none"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05504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相关图片">
            <a:extLst>
              <a:ext uri="{FF2B5EF4-FFF2-40B4-BE49-F238E27FC236}">
                <a16:creationId xmlns="" xmlns:a16="http://schemas.microsoft.com/office/drawing/2014/main" id="{BBA8904F-02B2-4574-B6F2-7D11FA28B9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3378" y="1636936"/>
            <a:ext cx="6516585" cy="358412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 xmlns:a16="http://schemas.microsoft.com/office/drawing/2014/main" id="{3638E780-E88C-4745-9F82-22742C52CCB7}"/>
              </a:ext>
            </a:extLst>
          </p:cNvPr>
          <p:cNvSpPr/>
          <p:nvPr/>
        </p:nvSpPr>
        <p:spPr>
          <a:xfrm>
            <a:off x="8606557" y="3056707"/>
            <a:ext cx="1670650" cy="854080"/>
          </a:xfrm>
          <a:prstGeom prst="rect">
            <a:avLst/>
          </a:prstGeom>
        </p:spPr>
        <p:txBody>
          <a:bodyPr wrap="none">
            <a:spAutoFit/>
          </a:bodyPr>
          <a:lstStyle/>
          <a:p>
            <a:pPr algn="ctr">
              <a:lnSpc>
                <a:spcPct val="150000"/>
              </a:lnSpc>
              <a:defRPr/>
            </a:pPr>
            <a:r>
              <a:rPr lang="en-US" altLang="zh-CN" sz="3300" dirty="0">
                <a:solidFill>
                  <a:prstClr val="black"/>
                </a:solidFill>
                <a:latin typeface="微软雅黑 Light" panose="020B0502040204020203" pitchFamily="34" charset="-122"/>
                <a:ea typeface="微软雅黑 Light" panose="020B0502040204020203" pitchFamily="34" charset="-122"/>
              </a:rPr>
              <a:t>Gazebo</a:t>
            </a:r>
          </a:p>
        </p:txBody>
      </p:sp>
    </p:spTree>
    <p:extLst>
      <p:ext uri="{BB962C8B-B14F-4D97-AF65-F5344CB8AC3E}">
        <p14:creationId xmlns:p14="http://schemas.microsoft.com/office/powerpoint/2010/main" val="3063456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Viz”的图片搜索结果">
            <a:extLst>
              <a:ext uri="{FF2B5EF4-FFF2-40B4-BE49-F238E27FC236}">
                <a16:creationId xmlns="" xmlns:a16="http://schemas.microsoft.com/office/drawing/2014/main" id="{B6319D08-B131-476C-AD9F-A0910AE36A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1573666"/>
            <a:ext cx="6596743" cy="371066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 xmlns:a16="http://schemas.microsoft.com/office/drawing/2014/main" id="{3395F34E-92AC-4487-B14A-D17BF4998331}"/>
              </a:ext>
            </a:extLst>
          </p:cNvPr>
          <p:cNvSpPr/>
          <p:nvPr/>
        </p:nvSpPr>
        <p:spPr>
          <a:xfrm>
            <a:off x="9186868" y="3056710"/>
            <a:ext cx="950901" cy="854080"/>
          </a:xfrm>
          <a:prstGeom prst="rect">
            <a:avLst/>
          </a:prstGeom>
        </p:spPr>
        <p:txBody>
          <a:bodyPr wrap="none">
            <a:spAutoFit/>
          </a:bodyPr>
          <a:lstStyle/>
          <a:p>
            <a:pPr algn="ctr">
              <a:lnSpc>
                <a:spcPct val="150000"/>
              </a:lnSpc>
              <a:defRPr/>
            </a:pPr>
            <a:r>
              <a:rPr lang="en-US" altLang="zh-CN" sz="3300" dirty="0" err="1">
                <a:solidFill>
                  <a:prstClr val="black"/>
                </a:solidFill>
                <a:latin typeface="微软雅黑 Light" panose="020B0502040204020203" pitchFamily="34" charset="-122"/>
                <a:ea typeface="微软雅黑 Light" panose="020B0502040204020203" pitchFamily="34" charset="-122"/>
              </a:rPr>
              <a:t>Rviz</a:t>
            </a:r>
            <a:endParaRPr lang="en-US" altLang="zh-CN" sz="3300" dirty="0">
              <a:solidFill>
                <a:prstClr val="black"/>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00058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 xmlns:a16="http://schemas.microsoft.com/office/drawing/2014/main" id="{AEEB6438-549F-4D46-B2E1-FB680FDF9433}"/>
              </a:ext>
            </a:extLst>
          </p:cNvPr>
          <p:cNvPicPr>
            <a:picLocks noChangeAspect="1"/>
          </p:cNvPicPr>
          <p:nvPr/>
        </p:nvPicPr>
        <p:blipFill>
          <a:blip r:embed="rId3"/>
          <a:stretch>
            <a:fillRect/>
          </a:stretch>
        </p:blipFill>
        <p:spPr>
          <a:xfrm>
            <a:off x="2985715" y="2994418"/>
            <a:ext cx="2176748" cy="1633681"/>
          </a:xfrm>
          <a:prstGeom prst="rect">
            <a:avLst/>
          </a:prstGeom>
        </p:spPr>
      </p:pic>
      <p:pic>
        <p:nvPicPr>
          <p:cNvPr id="12" name="图片 11">
            <a:extLst>
              <a:ext uri="{FF2B5EF4-FFF2-40B4-BE49-F238E27FC236}">
                <a16:creationId xmlns="" xmlns:a16="http://schemas.microsoft.com/office/drawing/2014/main" id="{B40E6391-0B24-48F7-9119-C1A75B782816}"/>
              </a:ext>
            </a:extLst>
          </p:cNvPr>
          <p:cNvPicPr>
            <a:picLocks noChangeAspect="1"/>
          </p:cNvPicPr>
          <p:nvPr/>
        </p:nvPicPr>
        <p:blipFill>
          <a:blip r:embed="rId4"/>
          <a:stretch>
            <a:fillRect/>
          </a:stretch>
        </p:blipFill>
        <p:spPr>
          <a:xfrm>
            <a:off x="2525039" y="1308190"/>
            <a:ext cx="1255397" cy="1089791"/>
          </a:xfrm>
          <a:prstGeom prst="rect">
            <a:avLst/>
          </a:prstGeom>
        </p:spPr>
      </p:pic>
      <p:sp>
        <p:nvSpPr>
          <p:cNvPr id="13" name="文本框 12">
            <a:extLst>
              <a:ext uri="{FF2B5EF4-FFF2-40B4-BE49-F238E27FC236}">
                <a16:creationId xmlns="" xmlns:a16="http://schemas.microsoft.com/office/drawing/2014/main" id="{9E05D7D1-306B-49EB-87AF-7843172EF3F5}"/>
              </a:ext>
            </a:extLst>
          </p:cNvPr>
          <p:cNvSpPr txBox="1"/>
          <p:nvPr/>
        </p:nvSpPr>
        <p:spPr>
          <a:xfrm>
            <a:off x="3708307" y="1527064"/>
            <a:ext cx="220153" cy="415498"/>
          </a:xfrm>
          <a:prstGeom prst="rect">
            <a:avLst/>
          </a:prstGeom>
          <a:noFill/>
        </p:spPr>
        <p:txBody>
          <a:bodyPr wrap="square" rtlCol="0">
            <a:spAutoFit/>
          </a:bodyPr>
          <a:lstStyle/>
          <a:p>
            <a:pPr>
              <a:defRPr/>
            </a:pPr>
            <a:r>
              <a:rPr lang="x-none" altLang="zh-CN" sz="2100" dirty="0">
                <a:solidFill>
                  <a:prstClr val="black"/>
                </a:solidFill>
              </a:rPr>
              <a:t>+</a:t>
            </a:r>
          </a:p>
        </p:txBody>
      </p:sp>
      <p:sp>
        <p:nvSpPr>
          <p:cNvPr id="14" name="文本框 13">
            <a:extLst>
              <a:ext uri="{FF2B5EF4-FFF2-40B4-BE49-F238E27FC236}">
                <a16:creationId xmlns="" xmlns:a16="http://schemas.microsoft.com/office/drawing/2014/main" id="{6CF8A4EE-6233-4F98-843F-2AD9D1AB6479}"/>
              </a:ext>
            </a:extLst>
          </p:cNvPr>
          <p:cNvSpPr txBox="1"/>
          <p:nvPr/>
        </p:nvSpPr>
        <p:spPr>
          <a:xfrm>
            <a:off x="5467098" y="1527541"/>
            <a:ext cx="220153" cy="415498"/>
          </a:xfrm>
          <a:prstGeom prst="rect">
            <a:avLst/>
          </a:prstGeom>
          <a:noFill/>
        </p:spPr>
        <p:txBody>
          <a:bodyPr wrap="square" rtlCol="0">
            <a:spAutoFit/>
          </a:bodyPr>
          <a:lstStyle/>
          <a:p>
            <a:pPr>
              <a:defRPr/>
            </a:pPr>
            <a:r>
              <a:rPr lang="x-none" altLang="zh-CN" sz="2100">
                <a:solidFill>
                  <a:prstClr val="black"/>
                </a:solidFill>
              </a:rPr>
              <a:t>+</a:t>
            </a:r>
          </a:p>
        </p:txBody>
      </p:sp>
      <p:sp>
        <p:nvSpPr>
          <p:cNvPr id="18" name="文本框 17">
            <a:extLst>
              <a:ext uri="{FF2B5EF4-FFF2-40B4-BE49-F238E27FC236}">
                <a16:creationId xmlns="" xmlns:a16="http://schemas.microsoft.com/office/drawing/2014/main" id="{BF4D4735-BAE4-4499-B2BB-D80AC237980D}"/>
              </a:ext>
            </a:extLst>
          </p:cNvPr>
          <p:cNvSpPr txBox="1"/>
          <p:nvPr/>
        </p:nvSpPr>
        <p:spPr>
          <a:xfrm>
            <a:off x="7351619" y="1528493"/>
            <a:ext cx="220153" cy="415498"/>
          </a:xfrm>
          <a:prstGeom prst="rect">
            <a:avLst/>
          </a:prstGeom>
          <a:noFill/>
        </p:spPr>
        <p:txBody>
          <a:bodyPr wrap="square" rtlCol="0">
            <a:spAutoFit/>
          </a:bodyPr>
          <a:lstStyle/>
          <a:p>
            <a:pPr>
              <a:defRPr/>
            </a:pPr>
            <a:r>
              <a:rPr lang="x-none" altLang="zh-CN" sz="2100" dirty="0">
                <a:solidFill>
                  <a:prstClr val="black"/>
                </a:solidFill>
              </a:rPr>
              <a:t>+</a:t>
            </a:r>
          </a:p>
        </p:txBody>
      </p:sp>
      <p:pic>
        <p:nvPicPr>
          <p:cNvPr id="19" name="图片 18">
            <a:extLst>
              <a:ext uri="{FF2B5EF4-FFF2-40B4-BE49-F238E27FC236}">
                <a16:creationId xmlns="" xmlns:a16="http://schemas.microsoft.com/office/drawing/2014/main" id="{E61FD29D-F3B6-4DD6-956C-C6A8739F1B8F}"/>
              </a:ext>
            </a:extLst>
          </p:cNvPr>
          <p:cNvPicPr>
            <a:picLocks noChangeAspect="1"/>
          </p:cNvPicPr>
          <p:nvPr/>
        </p:nvPicPr>
        <p:blipFill>
          <a:blip r:embed="rId5"/>
          <a:stretch>
            <a:fillRect/>
          </a:stretch>
        </p:blipFill>
        <p:spPr>
          <a:xfrm>
            <a:off x="7884929" y="1367659"/>
            <a:ext cx="1179814" cy="776446"/>
          </a:xfrm>
          <a:prstGeom prst="rect">
            <a:avLst/>
          </a:prstGeom>
        </p:spPr>
      </p:pic>
      <p:pic>
        <p:nvPicPr>
          <p:cNvPr id="22" name="图片 21">
            <a:extLst>
              <a:ext uri="{FF2B5EF4-FFF2-40B4-BE49-F238E27FC236}">
                <a16:creationId xmlns="" xmlns:a16="http://schemas.microsoft.com/office/drawing/2014/main" id="{1CBC9342-F4E7-48A2-B2B8-F5C3437C9282}"/>
              </a:ext>
            </a:extLst>
          </p:cNvPr>
          <p:cNvPicPr>
            <a:picLocks noChangeAspect="1"/>
          </p:cNvPicPr>
          <p:nvPr/>
        </p:nvPicPr>
        <p:blipFill>
          <a:blip r:embed="rId6"/>
          <a:srcRect l="6466"/>
          <a:stretch>
            <a:fillRect/>
          </a:stretch>
        </p:blipFill>
        <p:spPr>
          <a:xfrm>
            <a:off x="4239192" y="1367660"/>
            <a:ext cx="1100396" cy="882829"/>
          </a:xfrm>
          <a:prstGeom prst="rect">
            <a:avLst/>
          </a:prstGeom>
        </p:spPr>
      </p:pic>
      <p:sp>
        <p:nvSpPr>
          <p:cNvPr id="24" name="文本框 23">
            <a:extLst>
              <a:ext uri="{FF2B5EF4-FFF2-40B4-BE49-F238E27FC236}">
                <a16:creationId xmlns="" xmlns:a16="http://schemas.microsoft.com/office/drawing/2014/main" id="{9802D494-08D8-44D9-ADE1-2E3665C72E93}"/>
              </a:ext>
            </a:extLst>
          </p:cNvPr>
          <p:cNvSpPr txBox="1"/>
          <p:nvPr/>
        </p:nvSpPr>
        <p:spPr>
          <a:xfrm>
            <a:off x="6254613" y="2929102"/>
            <a:ext cx="2226502" cy="2031325"/>
          </a:xfrm>
          <a:prstGeom prst="rect">
            <a:avLst/>
          </a:prstGeom>
          <a:noFill/>
        </p:spPr>
        <p:txBody>
          <a:bodyPr wrap="square" rtlCol="0">
            <a:spAutoFit/>
          </a:bodyPr>
          <a:lstStyle/>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控制 </a:t>
            </a: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规划</a:t>
            </a: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视觉</a:t>
            </a: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建图</a:t>
            </a:r>
          </a:p>
        </p:txBody>
      </p:sp>
      <p:sp>
        <p:nvSpPr>
          <p:cNvPr id="25" name="文本框 24">
            <a:extLst>
              <a:ext uri="{FF2B5EF4-FFF2-40B4-BE49-F238E27FC236}">
                <a16:creationId xmlns="" xmlns:a16="http://schemas.microsoft.com/office/drawing/2014/main" id="{372AB277-91DB-4561-8281-59D5F620735E}"/>
              </a:ext>
            </a:extLst>
          </p:cNvPr>
          <p:cNvSpPr txBox="1"/>
          <p:nvPr/>
        </p:nvSpPr>
        <p:spPr>
          <a:xfrm>
            <a:off x="3662775" y="4875427"/>
            <a:ext cx="800219" cy="461665"/>
          </a:xfrm>
          <a:prstGeom prst="rect">
            <a:avLst/>
          </a:prstGeom>
          <a:noFill/>
        </p:spPr>
        <p:txBody>
          <a:bodyPr wrap="none" rtlCol="0">
            <a:spAutoFit/>
          </a:bodyPr>
          <a:lstStyle/>
          <a:p>
            <a:pPr>
              <a:defRPr/>
            </a:pPr>
            <a:r>
              <a:rPr lang="zh-CN" altLang="en-US" sz="2400" dirty="0">
                <a:solidFill>
                  <a:prstClr val="black"/>
                </a:solidFill>
                <a:latin typeface="微软雅黑" panose="020B0503020204020204" pitchFamily="34" charset="-122"/>
                <a:ea typeface="微软雅黑" panose="020B0503020204020204" pitchFamily="34" charset="-122"/>
              </a:rPr>
              <a:t>功能</a:t>
            </a:r>
            <a:endParaRPr lang="x-none"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231161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9E977C02-C03B-4F5E-B8B8-B8EBFE128042}"/>
              </a:ext>
            </a:extLst>
          </p:cNvPr>
          <p:cNvPicPr>
            <a:picLocks noChangeAspect="1"/>
          </p:cNvPicPr>
          <p:nvPr/>
        </p:nvPicPr>
        <p:blipFill rotWithShape="1">
          <a:blip r:embed="rId2"/>
          <a:srcRect b="4445"/>
          <a:stretch/>
        </p:blipFill>
        <p:spPr>
          <a:xfrm>
            <a:off x="2694050" y="857250"/>
            <a:ext cx="7188715" cy="5143500"/>
          </a:xfrm>
          <a:prstGeom prst="rect">
            <a:avLst/>
          </a:prstGeom>
        </p:spPr>
      </p:pic>
    </p:spTree>
    <p:extLst>
      <p:ext uri="{BB962C8B-B14F-4D97-AF65-F5344CB8AC3E}">
        <p14:creationId xmlns:p14="http://schemas.microsoft.com/office/powerpoint/2010/main" val="4000736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ithub social”的图片搜索结果">
            <a:extLst>
              <a:ext uri="{FF2B5EF4-FFF2-40B4-BE49-F238E27FC236}">
                <a16:creationId xmlns="" xmlns:a16="http://schemas.microsoft.com/office/drawing/2014/main" id="{50D4D8BF-2A4B-4903-8A51-5E3114E8F6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95"/>
          <a:stretch/>
        </p:blipFill>
        <p:spPr bwMode="auto">
          <a:xfrm>
            <a:off x="2894239" y="1502682"/>
            <a:ext cx="6403525" cy="385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92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 xmlns:a16="http://schemas.microsoft.com/office/drawing/2014/main" id="{397F099B-5F2D-4015-81B4-8A7AE07D8CD6}"/>
              </a:ext>
            </a:extLst>
          </p:cNvPr>
          <p:cNvSpPr>
            <a:spLocks noGrp="1"/>
          </p:cNvSpPr>
          <p:nvPr/>
        </p:nvSpPr>
        <p:spPr>
          <a:xfrm>
            <a:off x="322997" y="1334809"/>
            <a:ext cx="9144000" cy="10661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pPr>
            <a:r>
              <a:rPr lang="zh-CN" altLang="en-US"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什么是机器人？</a:t>
            </a:r>
            <a:endPar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3284561" y="3289111"/>
            <a:ext cx="6182436" cy="2554545"/>
          </a:xfrm>
          <a:prstGeom prst="rect">
            <a:avLst/>
          </a:prstGeom>
          <a:noFill/>
        </p:spPr>
        <p:txBody>
          <a:bodyPr wrap="square" rtlCol="0">
            <a:spAutoFit/>
          </a:bodyPr>
          <a:lstStyle/>
          <a:p>
            <a:r>
              <a:rPr lang="zh-CN" altLang="en-US" sz="3200" dirty="0">
                <a:solidFill>
                  <a:prstClr val="black"/>
                </a:solidFill>
              </a:rPr>
              <a:t>机器人（</a:t>
            </a:r>
            <a:r>
              <a:rPr lang="en-US" altLang="zh-CN" sz="3200" dirty="0">
                <a:solidFill>
                  <a:prstClr val="black"/>
                </a:solidFill>
              </a:rPr>
              <a:t>Robot</a:t>
            </a:r>
            <a:r>
              <a:rPr lang="zh-CN" altLang="en-US" sz="3200" dirty="0">
                <a:solidFill>
                  <a:prstClr val="black"/>
                </a:solidFill>
              </a:rPr>
              <a:t>）是自动执行工作的机器装置。它既可以接受人类指挥，又可以运行预先编排的程序，也可以根据以人工智能技术制定的原则纲领行动。</a:t>
            </a:r>
          </a:p>
        </p:txBody>
      </p:sp>
    </p:spTree>
    <p:extLst>
      <p:ext uri="{BB962C8B-B14F-4D97-AF65-F5344CB8AC3E}">
        <p14:creationId xmlns:p14="http://schemas.microsoft.com/office/powerpoint/2010/main" val="1855592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 xmlns:a16="http://schemas.microsoft.com/office/drawing/2014/main" id="{40B709F6-E84F-4FE2-A3C5-2A9AA716C518}"/>
              </a:ext>
            </a:extLst>
          </p:cNvPr>
          <p:cNvPicPr>
            <a:picLocks noChangeAspect="1"/>
          </p:cNvPicPr>
          <p:nvPr/>
        </p:nvPicPr>
        <p:blipFill>
          <a:blip r:embed="rId3"/>
          <a:stretch>
            <a:fillRect/>
          </a:stretch>
        </p:blipFill>
        <p:spPr>
          <a:xfrm>
            <a:off x="2974676" y="3086172"/>
            <a:ext cx="2228220" cy="1466411"/>
          </a:xfrm>
          <a:prstGeom prst="rect">
            <a:avLst/>
          </a:prstGeom>
        </p:spPr>
      </p:pic>
      <p:pic>
        <p:nvPicPr>
          <p:cNvPr id="14" name="图片 13">
            <a:extLst>
              <a:ext uri="{FF2B5EF4-FFF2-40B4-BE49-F238E27FC236}">
                <a16:creationId xmlns="" xmlns:a16="http://schemas.microsoft.com/office/drawing/2014/main" id="{0BFECFD5-BAE9-4A0C-B8B6-9B84155F19EA}"/>
              </a:ext>
            </a:extLst>
          </p:cNvPr>
          <p:cNvPicPr>
            <a:picLocks noChangeAspect="1"/>
          </p:cNvPicPr>
          <p:nvPr/>
        </p:nvPicPr>
        <p:blipFill>
          <a:blip r:embed="rId4"/>
          <a:stretch>
            <a:fillRect/>
          </a:stretch>
        </p:blipFill>
        <p:spPr>
          <a:xfrm>
            <a:off x="2525039" y="1308190"/>
            <a:ext cx="1255397" cy="1089791"/>
          </a:xfrm>
          <a:prstGeom prst="rect">
            <a:avLst/>
          </a:prstGeom>
        </p:spPr>
      </p:pic>
      <p:sp>
        <p:nvSpPr>
          <p:cNvPr id="15" name="文本框 14">
            <a:extLst>
              <a:ext uri="{FF2B5EF4-FFF2-40B4-BE49-F238E27FC236}">
                <a16:creationId xmlns="" xmlns:a16="http://schemas.microsoft.com/office/drawing/2014/main" id="{6C9F9D60-5CF7-4258-B935-D388AF594227}"/>
              </a:ext>
            </a:extLst>
          </p:cNvPr>
          <p:cNvSpPr txBox="1"/>
          <p:nvPr/>
        </p:nvSpPr>
        <p:spPr>
          <a:xfrm>
            <a:off x="3708307" y="1527064"/>
            <a:ext cx="220153" cy="415498"/>
          </a:xfrm>
          <a:prstGeom prst="rect">
            <a:avLst/>
          </a:prstGeom>
          <a:noFill/>
        </p:spPr>
        <p:txBody>
          <a:bodyPr wrap="square" rtlCol="0">
            <a:spAutoFit/>
          </a:bodyPr>
          <a:lstStyle/>
          <a:p>
            <a:pPr>
              <a:defRPr/>
            </a:pPr>
            <a:r>
              <a:rPr lang="x-none" altLang="zh-CN" sz="2100" dirty="0">
                <a:solidFill>
                  <a:prstClr val="black"/>
                </a:solidFill>
              </a:rPr>
              <a:t>+</a:t>
            </a:r>
          </a:p>
        </p:txBody>
      </p:sp>
      <p:sp>
        <p:nvSpPr>
          <p:cNvPr id="17" name="文本框 16">
            <a:extLst>
              <a:ext uri="{FF2B5EF4-FFF2-40B4-BE49-F238E27FC236}">
                <a16:creationId xmlns="" xmlns:a16="http://schemas.microsoft.com/office/drawing/2014/main" id="{5DB6DEE6-52FC-41D1-A8C5-0B99644666B8}"/>
              </a:ext>
            </a:extLst>
          </p:cNvPr>
          <p:cNvSpPr txBox="1"/>
          <p:nvPr/>
        </p:nvSpPr>
        <p:spPr>
          <a:xfrm>
            <a:off x="5467098" y="1527541"/>
            <a:ext cx="220153" cy="415498"/>
          </a:xfrm>
          <a:prstGeom prst="rect">
            <a:avLst/>
          </a:prstGeom>
          <a:noFill/>
        </p:spPr>
        <p:txBody>
          <a:bodyPr wrap="square" rtlCol="0">
            <a:spAutoFit/>
          </a:bodyPr>
          <a:lstStyle/>
          <a:p>
            <a:pPr>
              <a:defRPr/>
            </a:pPr>
            <a:r>
              <a:rPr lang="x-none" altLang="zh-CN" sz="2100">
                <a:solidFill>
                  <a:prstClr val="black"/>
                </a:solidFill>
              </a:rPr>
              <a:t>+</a:t>
            </a:r>
          </a:p>
        </p:txBody>
      </p:sp>
      <p:pic>
        <p:nvPicPr>
          <p:cNvPr id="18" name="图片 17">
            <a:extLst>
              <a:ext uri="{FF2B5EF4-FFF2-40B4-BE49-F238E27FC236}">
                <a16:creationId xmlns="" xmlns:a16="http://schemas.microsoft.com/office/drawing/2014/main" id="{E7FD4CCC-69E5-4070-BEFF-89A90BCC76ED}"/>
              </a:ext>
            </a:extLst>
          </p:cNvPr>
          <p:cNvPicPr>
            <a:picLocks noChangeAspect="1"/>
          </p:cNvPicPr>
          <p:nvPr/>
        </p:nvPicPr>
        <p:blipFill>
          <a:blip r:embed="rId5"/>
          <a:stretch>
            <a:fillRect/>
          </a:stretch>
        </p:blipFill>
        <p:spPr>
          <a:xfrm>
            <a:off x="5883728" y="1308190"/>
            <a:ext cx="1255537" cy="942299"/>
          </a:xfrm>
          <a:prstGeom prst="rect">
            <a:avLst/>
          </a:prstGeom>
        </p:spPr>
      </p:pic>
      <p:sp>
        <p:nvSpPr>
          <p:cNvPr id="19" name="文本框 18">
            <a:extLst>
              <a:ext uri="{FF2B5EF4-FFF2-40B4-BE49-F238E27FC236}">
                <a16:creationId xmlns="" xmlns:a16="http://schemas.microsoft.com/office/drawing/2014/main" id="{A52BC918-D7C1-49D2-B156-2255BD7C4137}"/>
              </a:ext>
            </a:extLst>
          </p:cNvPr>
          <p:cNvSpPr txBox="1"/>
          <p:nvPr/>
        </p:nvSpPr>
        <p:spPr>
          <a:xfrm>
            <a:off x="7351619" y="1528493"/>
            <a:ext cx="220153" cy="415498"/>
          </a:xfrm>
          <a:prstGeom prst="rect">
            <a:avLst/>
          </a:prstGeom>
          <a:noFill/>
        </p:spPr>
        <p:txBody>
          <a:bodyPr wrap="square" rtlCol="0">
            <a:spAutoFit/>
          </a:bodyPr>
          <a:lstStyle/>
          <a:p>
            <a:pPr>
              <a:defRPr/>
            </a:pPr>
            <a:r>
              <a:rPr lang="x-none" altLang="zh-CN" sz="2100" dirty="0">
                <a:solidFill>
                  <a:prstClr val="black"/>
                </a:solidFill>
              </a:rPr>
              <a:t>+</a:t>
            </a:r>
          </a:p>
        </p:txBody>
      </p:sp>
      <p:pic>
        <p:nvPicPr>
          <p:cNvPr id="23" name="图片 22">
            <a:extLst>
              <a:ext uri="{FF2B5EF4-FFF2-40B4-BE49-F238E27FC236}">
                <a16:creationId xmlns="" xmlns:a16="http://schemas.microsoft.com/office/drawing/2014/main" id="{03CE7E46-6EDC-405A-843D-A6A54881DB62}"/>
              </a:ext>
            </a:extLst>
          </p:cNvPr>
          <p:cNvPicPr>
            <a:picLocks noChangeAspect="1"/>
          </p:cNvPicPr>
          <p:nvPr/>
        </p:nvPicPr>
        <p:blipFill>
          <a:blip r:embed="rId6"/>
          <a:srcRect l="6466"/>
          <a:stretch>
            <a:fillRect/>
          </a:stretch>
        </p:blipFill>
        <p:spPr>
          <a:xfrm>
            <a:off x="4239192" y="1367660"/>
            <a:ext cx="1100396" cy="882829"/>
          </a:xfrm>
          <a:prstGeom prst="rect">
            <a:avLst/>
          </a:prstGeom>
        </p:spPr>
      </p:pic>
      <p:sp>
        <p:nvSpPr>
          <p:cNvPr id="24" name="文本框 23">
            <a:extLst>
              <a:ext uri="{FF2B5EF4-FFF2-40B4-BE49-F238E27FC236}">
                <a16:creationId xmlns="" xmlns:a16="http://schemas.microsoft.com/office/drawing/2014/main" id="{71F3A1D1-ED4D-4CBB-9AD3-3240DAB57ECC}"/>
              </a:ext>
            </a:extLst>
          </p:cNvPr>
          <p:cNvSpPr txBox="1"/>
          <p:nvPr/>
        </p:nvSpPr>
        <p:spPr>
          <a:xfrm>
            <a:off x="6254613" y="2929102"/>
            <a:ext cx="2226502" cy="1546577"/>
          </a:xfrm>
          <a:prstGeom prst="rect">
            <a:avLst/>
          </a:prstGeom>
          <a:noFill/>
        </p:spPr>
        <p:txBody>
          <a:bodyPr wrap="square" rtlCol="0">
            <a:spAutoFit/>
          </a:bodyPr>
          <a:lstStyle/>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软件包管理</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文档</a:t>
            </a:r>
            <a:endParaRPr lang="en-US" altLang="zh-CN" sz="2100" dirty="0">
              <a:solidFill>
                <a:prstClr val="black"/>
              </a:solidFill>
              <a:latin typeface="微软雅黑" panose="020B0503020204020204" pitchFamily="34" charset="-122"/>
              <a:ea typeface="微软雅黑" panose="020B0503020204020204" pitchFamily="34" charset="-122"/>
            </a:endParaRPr>
          </a:p>
          <a:p>
            <a:pPr>
              <a:lnSpc>
                <a:spcPct val="150000"/>
              </a:lnSpc>
              <a:defRPr/>
            </a:pPr>
            <a:r>
              <a:rPr lang="zh-CN" altLang="en-US" sz="2100" dirty="0">
                <a:solidFill>
                  <a:prstClr val="black"/>
                </a:solidFill>
                <a:latin typeface="微软雅黑" panose="020B0503020204020204" pitchFamily="34" charset="-122"/>
                <a:ea typeface="微软雅黑" panose="020B0503020204020204" pitchFamily="34" charset="-122"/>
              </a:rPr>
              <a:t>● 教程</a:t>
            </a:r>
            <a:endParaRPr lang="en-US" altLang="zh-CN" sz="2100" dirty="0">
              <a:solidFill>
                <a:prstClr val="black"/>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 xmlns:a16="http://schemas.microsoft.com/office/drawing/2014/main" id="{324EA576-7D6C-4CE5-A0ED-5AFEB1B15215}"/>
              </a:ext>
            </a:extLst>
          </p:cNvPr>
          <p:cNvSpPr txBox="1"/>
          <p:nvPr/>
        </p:nvSpPr>
        <p:spPr>
          <a:xfrm>
            <a:off x="3662775" y="4875427"/>
            <a:ext cx="800219" cy="461665"/>
          </a:xfrm>
          <a:prstGeom prst="rect">
            <a:avLst/>
          </a:prstGeom>
          <a:noFill/>
        </p:spPr>
        <p:txBody>
          <a:bodyPr wrap="none" rtlCol="0">
            <a:spAutoFit/>
          </a:bodyPr>
          <a:lstStyle/>
          <a:p>
            <a:pPr>
              <a:defRPr/>
            </a:pPr>
            <a:r>
              <a:rPr lang="zh-CN" altLang="en-US" sz="2400" dirty="0">
                <a:solidFill>
                  <a:prstClr val="black"/>
                </a:solidFill>
                <a:latin typeface="微软雅黑" panose="020B0503020204020204" pitchFamily="34" charset="-122"/>
                <a:ea typeface="微软雅黑" panose="020B0503020204020204" pitchFamily="34" charset="-122"/>
              </a:rPr>
              <a:t>社区</a:t>
            </a:r>
            <a:endParaRPr lang="x-none"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085636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1994884" y="2985573"/>
            <a:ext cx="1454944" cy="1263015"/>
          </a:xfrm>
          <a:prstGeom prst="rect">
            <a:avLst/>
          </a:prstGeom>
        </p:spPr>
      </p:pic>
      <p:sp>
        <p:nvSpPr>
          <p:cNvPr id="3" name="文本框 2"/>
          <p:cNvSpPr txBox="1"/>
          <p:nvPr/>
        </p:nvSpPr>
        <p:spPr>
          <a:xfrm>
            <a:off x="2422274" y="4345020"/>
            <a:ext cx="646331" cy="369332"/>
          </a:xfrm>
          <a:prstGeom prst="rect">
            <a:avLst/>
          </a:prstGeom>
          <a:noFill/>
        </p:spPr>
        <p:txBody>
          <a:bodyPr wrap="non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rPr>
              <a:t>框架</a:t>
            </a:r>
            <a:endParaRPr lang="x-none" altLang="zh-CN" sz="1350" dirty="0">
              <a:solidFill>
                <a:prstClr val="black"/>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94094" y="3388480"/>
            <a:ext cx="319318" cy="415498"/>
          </a:xfrm>
          <a:prstGeom prst="rect">
            <a:avLst/>
          </a:prstGeom>
          <a:noFill/>
        </p:spPr>
        <p:txBody>
          <a:bodyPr wrap="none" rtlCol="0">
            <a:spAutoFit/>
          </a:bodyPr>
          <a:lstStyle/>
          <a:p>
            <a:pPr>
              <a:defRPr/>
            </a:pPr>
            <a:r>
              <a:rPr lang="x-none" altLang="zh-CN" sz="2100">
                <a:solidFill>
                  <a:prstClr val="black"/>
                </a:solidFill>
              </a:rPr>
              <a:t>+</a:t>
            </a:r>
          </a:p>
        </p:txBody>
      </p:sp>
      <p:sp>
        <p:nvSpPr>
          <p:cNvPr id="10" name="文本框 9"/>
          <p:cNvSpPr txBox="1"/>
          <p:nvPr/>
        </p:nvSpPr>
        <p:spPr>
          <a:xfrm>
            <a:off x="4149241" y="4345020"/>
            <a:ext cx="1246676" cy="369332"/>
          </a:xfrm>
          <a:prstGeom prst="rect">
            <a:avLst/>
          </a:prstGeom>
          <a:noFill/>
        </p:spPr>
        <p:txBody>
          <a:bodyPr wrap="square" rtlCol="0">
            <a:spAutoFit/>
          </a:bodyPr>
          <a:lstStyle/>
          <a:p>
            <a:pPr>
              <a:defRPr/>
            </a:pPr>
            <a:r>
              <a:rPr lang="x-none" altLang="zh-CN" dirty="0">
                <a:solidFill>
                  <a:prstClr val="black"/>
                </a:solidFill>
                <a:latin typeface="微软雅黑" panose="020B0503020204020204" pitchFamily="34" charset="-122"/>
                <a:ea typeface="微软雅黑" panose="020B0503020204020204" pitchFamily="34" charset="-122"/>
              </a:rPr>
              <a:t>工具</a:t>
            </a:r>
            <a:endParaRPr sz="1500" dirty="0">
              <a:solidFill>
                <a:prstClr val="black"/>
              </a:solidFill>
              <a:latin typeface="微软雅黑" panose="020B0503020204020204" pitchFamily="34" charset="-122"/>
              <a:ea typeface="微软雅黑" panose="020B0503020204020204" pitchFamily="34" charset="-122"/>
              <a:cs typeface="SimSun"/>
              <a:sym typeface="+mn-ea"/>
            </a:endParaRPr>
          </a:p>
        </p:txBody>
      </p:sp>
      <p:sp>
        <p:nvSpPr>
          <p:cNvPr id="11" name="文本框 10"/>
          <p:cNvSpPr txBox="1"/>
          <p:nvPr/>
        </p:nvSpPr>
        <p:spPr>
          <a:xfrm>
            <a:off x="5190045" y="3388956"/>
            <a:ext cx="319318" cy="415498"/>
          </a:xfrm>
          <a:prstGeom prst="rect">
            <a:avLst/>
          </a:prstGeom>
          <a:noFill/>
        </p:spPr>
        <p:txBody>
          <a:bodyPr wrap="none" rtlCol="0">
            <a:spAutoFit/>
          </a:bodyPr>
          <a:lstStyle/>
          <a:p>
            <a:pPr>
              <a:defRPr/>
            </a:pPr>
            <a:r>
              <a:rPr lang="x-none" altLang="zh-CN" sz="2100">
                <a:solidFill>
                  <a:prstClr val="black"/>
                </a:solidFill>
              </a:rPr>
              <a:t>+</a:t>
            </a:r>
          </a:p>
        </p:txBody>
      </p:sp>
      <p:pic>
        <p:nvPicPr>
          <p:cNvPr id="12" name="图片 11"/>
          <p:cNvPicPr>
            <a:picLocks noChangeAspect="1"/>
          </p:cNvPicPr>
          <p:nvPr/>
        </p:nvPicPr>
        <p:blipFill>
          <a:blip r:embed="rId4"/>
          <a:stretch>
            <a:fillRect/>
          </a:stretch>
        </p:blipFill>
        <p:spPr>
          <a:xfrm>
            <a:off x="5519610" y="3008909"/>
            <a:ext cx="1618774" cy="1214914"/>
          </a:xfrm>
          <a:prstGeom prst="rect">
            <a:avLst/>
          </a:prstGeom>
        </p:spPr>
      </p:pic>
      <p:sp>
        <p:nvSpPr>
          <p:cNvPr id="13" name="文本框 12"/>
          <p:cNvSpPr txBox="1"/>
          <p:nvPr/>
        </p:nvSpPr>
        <p:spPr>
          <a:xfrm>
            <a:off x="7234586" y="3389908"/>
            <a:ext cx="319318" cy="415498"/>
          </a:xfrm>
          <a:prstGeom prst="rect">
            <a:avLst/>
          </a:prstGeom>
          <a:noFill/>
        </p:spPr>
        <p:txBody>
          <a:bodyPr wrap="none" rtlCol="0">
            <a:spAutoFit/>
          </a:bodyPr>
          <a:lstStyle/>
          <a:p>
            <a:pPr>
              <a:defRPr/>
            </a:pPr>
            <a:r>
              <a:rPr lang="x-none" altLang="zh-CN" sz="2100">
                <a:solidFill>
                  <a:prstClr val="black"/>
                </a:solidFill>
              </a:rPr>
              <a:t>+</a:t>
            </a:r>
          </a:p>
        </p:txBody>
      </p:sp>
      <p:pic>
        <p:nvPicPr>
          <p:cNvPr id="14" name="图片 13"/>
          <p:cNvPicPr>
            <a:picLocks noChangeAspect="1"/>
          </p:cNvPicPr>
          <p:nvPr/>
        </p:nvPicPr>
        <p:blipFill>
          <a:blip r:embed="rId5"/>
          <a:stretch>
            <a:fillRect/>
          </a:stretch>
        </p:blipFill>
        <p:spPr>
          <a:xfrm>
            <a:off x="7644638" y="3114160"/>
            <a:ext cx="1521143" cy="1001078"/>
          </a:xfrm>
          <a:prstGeom prst="rect">
            <a:avLst/>
          </a:prstGeom>
        </p:spPr>
      </p:pic>
      <p:sp>
        <p:nvSpPr>
          <p:cNvPr id="17" name="文本框 16"/>
          <p:cNvSpPr txBox="1"/>
          <p:nvPr/>
        </p:nvSpPr>
        <p:spPr>
          <a:xfrm>
            <a:off x="6022333" y="4347401"/>
            <a:ext cx="1109663" cy="369332"/>
          </a:xfrm>
          <a:prstGeom prst="rect">
            <a:avLst/>
          </a:prstGeom>
          <a:noFill/>
        </p:spPr>
        <p:txBody>
          <a:bodyPr wrap="squar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sym typeface="+mn-ea"/>
              </a:rPr>
              <a:t>功能</a:t>
            </a: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8077584" y="4345021"/>
            <a:ext cx="636459" cy="646331"/>
          </a:xfrm>
          <a:prstGeom prst="rect">
            <a:avLst/>
          </a:prstGeom>
          <a:noFill/>
        </p:spPr>
        <p:txBody>
          <a:bodyPr wrap="square" rtlCol="0">
            <a:spAutoFit/>
          </a:bodyPr>
          <a:lstStyle/>
          <a:p>
            <a:pPr>
              <a:defRPr/>
            </a:pPr>
            <a:r>
              <a:rPr lang="zh-CN" altLang="en-US" dirty="0">
                <a:solidFill>
                  <a:prstClr val="black"/>
                </a:solidFill>
                <a:latin typeface="微软雅黑" panose="020B0503020204020204" pitchFamily="34" charset="-122"/>
                <a:ea typeface="微软雅黑" panose="020B0503020204020204" pitchFamily="34" charset="-122"/>
                <a:sym typeface="+mn-ea"/>
              </a:rPr>
              <a:t>社区</a:t>
            </a:r>
            <a:endParaRPr lang="x-none" altLang="zh-CN" sz="1350" dirty="0">
              <a:solidFill>
                <a:prstClr val="black"/>
              </a:solidFill>
              <a:latin typeface="微软雅黑" panose="020B0503020204020204" pitchFamily="34" charset="-122"/>
              <a:ea typeface="微软雅黑" panose="020B0503020204020204" pitchFamily="34" charset="-122"/>
              <a:cs typeface="东文宋体" charset="0"/>
            </a:endParaRPr>
          </a:p>
        </p:txBody>
      </p:sp>
      <p:pic>
        <p:nvPicPr>
          <p:cNvPr id="9" name="图片 8"/>
          <p:cNvPicPr>
            <a:picLocks noChangeAspect="1"/>
          </p:cNvPicPr>
          <p:nvPr/>
        </p:nvPicPr>
        <p:blipFill>
          <a:blip r:embed="rId6"/>
          <a:srcRect l="6466"/>
          <a:stretch>
            <a:fillRect/>
          </a:stretch>
        </p:blipFill>
        <p:spPr>
          <a:xfrm>
            <a:off x="3707480" y="3061296"/>
            <a:ext cx="1418749" cy="1138238"/>
          </a:xfrm>
          <a:prstGeom prst="rect">
            <a:avLst/>
          </a:prstGeom>
        </p:spPr>
      </p:pic>
      <p:sp>
        <p:nvSpPr>
          <p:cNvPr id="15" name="内容占位符 2">
            <a:extLst>
              <a:ext uri="{FF2B5EF4-FFF2-40B4-BE49-F238E27FC236}">
                <a16:creationId xmlns="" xmlns:a16="http://schemas.microsoft.com/office/drawing/2014/main" id="{DBE21259-2BEC-4C2B-89A0-537703E64D0A}"/>
              </a:ext>
            </a:extLst>
          </p:cNvPr>
          <p:cNvSpPr>
            <a:spLocks noGrp="1"/>
          </p:cNvSpPr>
          <p:nvPr/>
        </p:nvSpPr>
        <p:spPr>
          <a:xfrm>
            <a:off x="1524000" y="1541574"/>
            <a:ext cx="9144000" cy="90179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lgn="ctr">
              <a:lnSpc>
                <a:spcPct val="150000"/>
              </a:lnSpc>
              <a:buNone/>
              <a:defRPr/>
            </a:pPr>
            <a:r>
              <a:rPr lang="en-US"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ROS</a:t>
            </a:r>
            <a:endParaRPr lang="x-none" altLang="zh-CN" sz="3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365146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24000" y="2665654"/>
            <a:ext cx="9144000" cy="646331"/>
          </a:xfrm>
          <a:prstGeom prst="rect">
            <a:avLst/>
          </a:prstGeom>
          <a:noFill/>
        </p:spPr>
        <p:txBody>
          <a:bodyPr wrap="square" rtlCol="0">
            <a:spAutoFit/>
          </a:bodyPr>
          <a:lstStyle/>
          <a:p>
            <a:pPr algn="ctr">
              <a:defRPr/>
            </a:pPr>
            <a:r>
              <a:rPr lang="x-none" altLang="zh-CN" sz="3600" dirty="0">
                <a:solidFill>
                  <a:prstClr val="black"/>
                </a:solidFill>
                <a:latin typeface="微软雅黑" panose="020B0503020204020204" pitchFamily="34" charset="-122"/>
                <a:ea typeface="微软雅黑" panose="020B0503020204020204" pitchFamily="34" charset="-122"/>
              </a:rPr>
              <a:t>ROS演示</a:t>
            </a:r>
            <a:r>
              <a:rPr lang="en-US" altLang="zh-CN" sz="3600" dirty="0">
                <a:solidFill>
                  <a:prstClr val="black"/>
                </a:solidFill>
                <a:latin typeface="微软雅黑" panose="020B0503020204020204" pitchFamily="34" charset="-122"/>
                <a:ea typeface="微软雅黑" panose="020B0503020204020204" pitchFamily="34" charset="-122"/>
              </a:rPr>
              <a:t>---</a:t>
            </a:r>
            <a:r>
              <a:rPr lang="x-none" altLang="zh-CN" sz="3600" dirty="0">
                <a:solidFill>
                  <a:prstClr val="black"/>
                </a:solidFill>
                <a:latin typeface="微软雅黑" panose="020B0503020204020204" pitchFamily="34" charset="-122"/>
                <a:ea typeface="微软雅黑" panose="020B0503020204020204" pitchFamily="34" charset="-122"/>
              </a:rPr>
              <a:t>X</a:t>
            </a:r>
            <a:r>
              <a:rPr lang="en-US" altLang="zh-CN" sz="3600" dirty="0">
                <a:solidFill>
                  <a:prstClr val="black"/>
                </a:solidFill>
                <a:latin typeface="微软雅黑" panose="020B0503020204020204" pitchFamily="34" charset="-122"/>
                <a:ea typeface="微软雅黑" panose="020B0503020204020204" pitchFamily="34" charset="-122"/>
              </a:rPr>
              <a:t>B</a:t>
            </a:r>
            <a:r>
              <a:rPr lang="x-none" altLang="zh-CN" sz="3600" dirty="0">
                <a:solidFill>
                  <a:prstClr val="black"/>
                </a:solidFill>
                <a:latin typeface="微软雅黑" panose="020B0503020204020204" pitchFamily="34" charset="-122"/>
                <a:ea typeface="微软雅黑" panose="020B0503020204020204" pitchFamily="34" charset="-122"/>
              </a:rPr>
              <a:t>ot机器人</a:t>
            </a:r>
          </a:p>
        </p:txBody>
      </p:sp>
    </p:spTree>
    <p:extLst>
      <p:ext uri="{BB962C8B-B14F-4D97-AF65-F5344CB8AC3E}">
        <p14:creationId xmlns:p14="http://schemas.microsoft.com/office/powerpoint/2010/main" val="109530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20204" y="1361210"/>
            <a:ext cx="4077133" cy="4045527"/>
          </a:xfrm>
          <a:prstGeom prst="rect">
            <a:avLst/>
          </a:prstGeom>
        </p:spPr>
      </p:pic>
      <p:sp>
        <p:nvSpPr>
          <p:cNvPr id="5" name="矩形 4">
            <a:extLst>
              <a:ext uri="{FF2B5EF4-FFF2-40B4-BE49-F238E27FC236}">
                <a16:creationId xmlns="" xmlns:a16="http://schemas.microsoft.com/office/drawing/2014/main" id="{3638E780-E88C-4745-9F82-22742C52CCB7}"/>
              </a:ext>
            </a:extLst>
          </p:cNvPr>
          <p:cNvSpPr/>
          <p:nvPr/>
        </p:nvSpPr>
        <p:spPr>
          <a:xfrm>
            <a:off x="1989603" y="528883"/>
            <a:ext cx="3198311" cy="854080"/>
          </a:xfrm>
          <a:prstGeom prst="rect">
            <a:avLst/>
          </a:prstGeom>
        </p:spPr>
        <p:txBody>
          <a:bodyPr wrap="none">
            <a:spAutoFit/>
          </a:bodyPr>
          <a:lstStyle/>
          <a:p>
            <a:pPr algn="ctr">
              <a:lnSpc>
                <a:spcPct val="150000"/>
              </a:lnSpc>
              <a:defRPr/>
            </a:pPr>
            <a:r>
              <a:rPr lang="en-US" altLang="zh-CN" sz="3300" dirty="0" err="1">
                <a:solidFill>
                  <a:prstClr val="black"/>
                </a:solidFill>
                <a:latin typeface="微软雅黑 Light" panose="020B0502040204020203" pitchFamily="34" charset="-122"/>
                <a:ea typeface="微软雅黑 Light" panose="020B0502040204020203" pitchFamily="34" charset="-122"/>
              </a:rPr>
              <a:t>XBot</a:t>
            </a:r>
            <a:r>
              <a:rPr lang="zh-CN" altLang="en-US" sz="3300" dirty="0">
                <a:solidFill>
                  <a:prstClr val="black"/>
                </a:solidFill>
                <a:latin typeface="微软雅黑 Light" panose="020B0502040204020203" pitchFamily="34" charset="-122"/>
                <a:ea typeface="微软雅黑 Light" panose="020B0502040204020203" pitchFamily="34" charset="-122"/>
              </a:rPr>
              <a:t>机器人参数</a:t>
            </a:r>
            <a:endParaRPr lang="en-US" altLang="zh-CN" sz="3300" dirty="0">
              <a:solidFill>
                <a:prstClr val="black"/>
              </a:solidFill>
              <a:latin typeface="微软雅黑 Light" panose="020B0502040204020203" pitchFamily="34" charset="-122"/>
              <a:ea typeface="微软雅黑 Light" panose="020B0502040204020203" pitchFamily="34" charset="-122"/>
            </a:endParaRPr>
          </a:p>
        </p:txBody>
      </p:sp>
      <p:pic>
        <p:nvPicPr>
          <p:cNvPr id="6" name="图片 5">
            <a:extLst>
              <a:ext uri="{FF2B5EF4-FFF2-40B4-BE49-F238E27FC236}">
                <a16:creationId xmlns="" xmlns:a16="http://schemas.microsoft.com/office/drawing/2014/main" id="{3DC47614-32FA-4287-9106-83A87F818616}"/>
              </a:ext>
            </a:extLst>
          </p:cNvPr>
          <p:cNvPicPr>
            <a:picLocks noChangeAspect="1"/>
          </p:cNvPicPr>
          <p:nvPr/>
        </p:nvPicPr>
        <p:blipFill rotWithShape="1">
          <a:blip r:embed="rId3"/>
          <a:srcRect t="2084" b="3055"/>
          <a:stretch/>
        </p:blipFill>
        <p:spPr>
          <a:xfrm>
            <a:off x="6295537" y="528883"/>
            <a:ext cx="2808578" cy="4879182"/>
          </a:xfrm>
          <a:prstGeom prst="rect">
            <a:avLst/>
          </a:prstGeom>
        </p:spPr>
      </p:pic>
    </p:spTree>
    <p:extLst>
      <p:ext uri="{BB962C8B-B14F-4D97-AF65-F5344CB8AC3E}">
        <p14:creationId xmlns:p14="http://schemas.microsoft.com/office/powerpoint/2010/main" val="166667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 xmlns:a16="http://schemas.microsoft.com/office/drawing/2014/main" id="{B283134B-9624-4552-81C6-41E593F2CCCE}"/>
              </a:ext>
            </a:extLst>
          </p:cNvPr>
          <p:cNvSpPr txBox="1"/>
          <p:nvPr/>
        </p:nvSpPr>
        <p:spPr>
          <a:xfrm>
            <a:off x="5449394" y="539285"/>
            <a:ext cx="184731" cy="369332"/>
          </a:xfrm>
          <a:prstGeom prst="rect">
            <a:avLst/>
          </a:prstGeom>
          <a:noFill/>
        </p:spPr>
        <p:txBody>
          <a:bodyPr wrap="none" rtlCol="0">
            <a:spAutoFit/>
          </a:bodyPr>
          <a:lstStyle/>
          <a:p>
            <a:pPr>
              <a:defRPr/>
            </a:pPr>
            <a:endParaRPr lang="zh-CN" altLang="en-US" dirty="0">
              <a:solidFill>
                <a:prstClr val="black"/>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785" y="539286"/>
            <a:ext cx="8354704" cy="5892649"/>
          </a:xfrm>
          <a:prstGeom prst="rect">
            <a:avLst/>
          </a:prstGeom>
        </p:spPr>
      </p:pic>
    </p:spTree>
    <p:extLst>
      <p:ext uri="{BB962C8B-B14F-4D97-AF65-F5344CB8AC3E}">
        <p14:creationId xmlns:p14="http://schemas.microsoft.com/office/powerpoint/2010/main" val="3306461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283598" y="2737111"/>
            <a:ext cx="5803421" cy="1352191"/>
          </a:xfrm>
        </p:spPr>
        <p:txBody>
          <a:bodyPr anchor="t">
            <a:noAutofit/>
          </a:bodyPr>
          <a:lstStyle/>
          <a:p>
            <a:pPr algn="l"/>
            <a:r>
              <a:rPr lang="en-US" altLang="zh-CN" sz="3300" dirty="0">
                <a:latin typeface="微软雅黑" panose="020B0503020204020204" pitchFamily="34" charset="-122"/>
                <a:ea typeface="微软雅黑" panose="020B0503020204020204" pitchFamily="34" charset="-122"/>
                <a:cs typeface="Times New Roman" panose="02020603050405020304" pitchFamily="18" charset="0"/>
              </a:rPr>
              <a:t>AI  is  the  new  electricity</a:t>
            </a:r>
            <a:r>
              <a:rPr lang="en-US" altLang="zh-CN" sz="3600" dirty="0"/>
              <a:t/>
            </a:r>
            <a:br>
              <a:rPr lang="en-US" altLang="zh-CN" sz="3600" dirty="0"/>
            </a:br>
            <a:r>
              <a:rPr lang="en-US" altLang="zh-CN" sz="3600" dirty="0"/>
              <a:t>				      </a:t>
            </a:r>
            <a:r>
              <a:rPr lang="en-US" altLang="zh-CN" sz="2100" dirty="0">
                <a:latin typeface="Times New Roman" panose="02020603050405020304" pitchFamily="18" charset="0"/>
                <a:cs typeface="Times New Roman" panose="02020603050405020304" pitchFamily="18" charset="0"/>
              </a:rPr>
              <a:t>---Andrew NG</a:t>
            </a:r>
            <a:endParaRPr lang="x-none" altLang="zh-CN" sz="2100" dirty="0">
              <a:latin typeface="Times New Roman" panose="02020603050405020304" pitchFamily="18" charset="0"/>
              <a:cs typeface="Times New Roman" panose="02020603050405020304" pitchFamily="18" charset="0"/>
            </a:endParaRPr>
          </a:p>
        </p:txBody>
      </p:sp>
      <p:sp>
        <p:nvSpPr>
          <p:cNvPr id="5" name="矩形 4"/>
          <p:cNvSpPr/>
          <p:nvPr/>
        </p:nvSpPr>
        <p:spPr>
          <a:xfrm>
            <a:off x="2293938" y="2298056"/>
            <a:ext cx="1088535" cy="1396536"/>
          </a:xfrm>
          <a:prstGeom prst="rect">
            <a:avLst/>
          </a:prstGeom>
          <a:noFill/>
        </p:spPr>
        <p:txBody>
          <a:bodyPr wrap="square" lIns="68580" tIns="34290" rIns="68580" bIns="34290">
            <a:spAutoFit/>
          </a:bodyPr>
          <a:lstStyle/>
          <a:p>
            <a:pPr algn="ctr"/>
            <a:r>
              <a:rPr lang="zh-CN" altLang="en-US" sz="8625" dirty="0">
                <a:ln w="0"/>
                <a:solidFill>
                  <a:srgbClr val="5B9BD5"/>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Times New Roman" panose="02020603050405020304" pitchFamily="18" charset="0"/>
              </a:rPr>
              <a:t>“</a:t>
            </a:r>
            <a:endParaRPr lang="zh-CN" altLang="en-US" sz="7200" dirty="0">
              <a:ln w="0"/>
              <a:solidFill>
                <a:srgbClr val="5B9BD5"/>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6" name="矩形 5"/>
          <p:cNvSpPr/>
          <p:nvPr/>
        </p:nvSpPr>
        <p:spPr>
          <a:xfrm>
            <a:off x="8328169" y="2298056"/>
            <a:ext cx="1517699" cy="1396536"/>
          </a:xfrm>
          <a:prstGeom prst="rect">
            <a:avLst/>
          </a:prstGeom>
          <a:noFill/>
        </p:spPr>
        <p:txBody>
          <a:bodyPr wrap="square" lIns="68580" tIns="34290" rIns="68580" bIns="34290">
            <a:spAutoFit/>
          </a:bodyPr>
          <a:lstStyle/>
          <a:p>
            <a:pPr algn="ctr"/>
            <a:r>
              <a:rPr lang="zh-CN" altLang="en-US" sz="8625" dirty="0">
                <a:ln w="0"/>
                <a:solidFill>
                  <a:srgbClr val="5B9BD5"/>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38965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 xmlns:a16="http://schemas.microsoft.com/office/drawing/2014/main" id="{09BA3A62-47A5-4358-B83A-0D1996C42EB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r>
              <a:rPr lang="en-US" altLang="zh-CN" sz="3300" dirty="0">
                <a:solidFill>
                  <a:prstClr val="black"/>
                </a:solidFill>
                <a:latin typeface="Calibri Light" panose="020F0302020204030204"/>
              </a:rPr>
              <a:t>1879</a:t>
            </a:r>
            <a:r>
              <a:rPr lang="zh-CN" altLang="en-US" sz="3300" dirty="0">
                <a:solidFill>
                  <a:prstClr val="black"/>
                </a:solidFill>
                <a:latin typeface="Calibri Light" panose="020F0302020204030204"/>
              </a:rPr>
              <a:t>年</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爱迪生发明的</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电灯</a:t>
            </a:r>
            <a:endParaRPr lang="en-US" altLang="zh-CN" sz="3300" dirty="0">
              <a:solidFill>
                <a:prstClr val="black"/>
              </a:solidFill>
              <a:latin typeface="Calibri Light" panose="020F0302020204030204"/>
            </a:endParaRPr>
          </a:p>
        </p:txBody>
      </p:sp>
      <p:pic>
        <p:nvPicPr>
          <p:cNvPr id="1026" name="Picture 2" descr="Thomas Edison used this carbon-filament bulb in the first public demonstration of his most famous invention, the first practical electric incandescent lamp, which took place at his Menlo Park, New Jersey, laboratory on New Year's Eve, 1879. As the quintessential American inventor-hero, Edison personified the ideal of the hardworking self-made man. He received a record 1,093 patents and became a skilled entrepreneur. Though occasionally unsuccessful, Edison and his team developed many practical devices in his &quot;invention factory,&quot; and fostered faith in technological progress.">
            <a:extLst>
              <a:ext uri="{FF2B5EF4-FFF2-40B4-BE49-F238E27FC236}">
                <a16:creationId xmlns="" xmlns:a16="http://schemas.microsoft.com/office/drawing/2014/main" id="{FB69D854-5E9C-46E6-9A0C-B0623E5C5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273" y="906357"/>
            <a:ext cx="3750469"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730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upload.wikimedia.org/wikipedia/commons/thumb/2/27/Magneto_wall_telephone_1917_open.jpg/1024px-Magneto_wall_telephone_1917_open.jpg">
            <a:extLst>
              <a:ext uri="{FF2B5EF4-FFF2-40B4-BE49-F238E27FC236}">
                <a16:creationId xmlns="" xmlns:a16="http://schemas.microsoft.com/office/drawing/2014/main" id="{03380088-2FCF-47C1-B226-B7711F12D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260" y="1332800"/>
            <a:ext cx="4582289" cy="416571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6C0FA249-9503-4432-97D4-48B69E546A00}"/>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r>
              <a:rPr lang="en-US" altLang="zh-CN" sz="3300" dirty="0">
                <a:solidFill>
                  <a:prstClr val="black"/>
                </a:solidFill>
                <a:latin typeface="Calibri Light" panose="020F0302020204030204"/>
              </a:rPr>
              <a:t>1917</a:t>
            </a:r>
            <a:r>
              <a:rPr lang="zh-CN" altLang="en-US" sz="3300" dirty="0">
                <a:solidFill>
                  <a:prstClr val="black"/>
                </a:solidFill>
                <a:latin typeface="Calibri Light" panose="020F0302020204030204"/>
              </a:rPr>
              <a:t>年</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壁式电话机</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323208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8FB5AD5E-85AC-48BB-A062-8CE43D68936E}"/>
              </a:ext>
            </a:extLst>
          </p:cNvPr>
          <p:cNvPicPr>
            <a:picLocks noChangeAspect="1"/>
          </p:cNvPicPr>
          <p:nvPr/>
        </p:nvPicPr>
        <p:blipFill rotWithShape="1">
          <a:blip r:embed="rId2"/>
          <a:srcRect l="22323" t="1621" r="24224" b="-1621"/>
          <a:stretch/>
        </p:blipFill>
        <p:spPr>
          <a:xfrm>
            <a:off x="1901567" y="857250"/>
            <a:ext cx="4124067" cy="5143500"/>
          </a:xfrm>
          <a:prstGeom prst="rect">
            <a:avLst/>
          </a:prstGeom>
        </p:spPr>
      </p:pic>
      <p:sp>
        <p:nvSpPr>
          <p:cNvPr id="6" name="文本框 5">
            <a:extLst>
              <a:ext uri="{FF2B5EF4-FFF2-40B4-BE49-F238E27FC236}">
                <a16:creationId xmlns="" xmlns:a16="http://schemas.microsoft.com/office/drawing/2014/main" id="{E786CAE2-BD50-45C5-8C93-1C1AF8BAD443}"/>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r>
              <a:rPr lang="en-US" altLang="zh-CN" sz="3300" dirty="0">
                <a:solidFill>
                  <a:prstClr val="black"/>
                </a:solidFill>
                <a:latin typeface="Calibri Light" panose="020F0302020204030204"/>
              </a:rPr>
              <a:t>2007</a:t>
            </a:r>
            <a:r>
              <a:rPr lang="zh-CN" altLang="en-US" sz="3300" dirty="0">
                <a:solidFill>
                  <a:prstClr val="black"/>
                </a:solidFill>
                <a:latin typeface="Calibri Light" panose="020F0302020204030204"/>
              </a:rPr>
              <a:t>年</a:t>
            </a: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en-US" altLang="zh-CN" sz="3300" dirty="0">
                <a:solidFill>
                  <a:prstClr val="black"/>
                </a:solidFill>
                <a:latin typeface="Calibri Light" panose="020F0302020204030204"/>
              </a:rPr>
              <a:t>iPhone</a:t>
            </a:r>
          </a:p>
        </p:txBody>
      </p:sp>
      <p:pic>
        <p:nvPicPr>
          <p:cNvPr id="1026" name="Picture 2" descr="“slide to unlock gif”的图片搜索结果">
            <a:extLst>
              <a:ext uri="{FF2B5EF4-FFF2-40B4-BE49-F238E27FC236}">
                <a16:creationId xmlns="" xmlns:a16="http://schemas.microsoft.com/office/drawing/2014/main" id="{6BFC651F-459A-4EA5-977D-07F1E31CFB6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1331" y="4284792"/>
            <a:ext cx="2045467" cy="60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6801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rtificial intelligence”的图片搜索结果">
            <a:extLst>
              <a:ext uri="{FF2B5EF4-FFF2-40B4-BE49-F238E27FC236}">
                <a16:creationId xmlns="" xmlns:a16="http://schemas.microsoft.com/office/drawing/2014/main" id="{AA8E3E27-3227-48EF-B40F-A73431AFA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227" y="1379393"/>
            <a:ext cx="4786313"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6DCF7DAE-6249-41BA-A426-77327D98B46A}"/>
              </a:ext>
            </a:extLst>
          </p:cNvPr>
          <p:cNvSpPr txBox="1"/>
          <p:nvPr/>
        </p:nvSpPr>
        <p:spPr>
          <a:xfrm>
            <a:off x="6525549" y="1332800"/>
            <a:ext cx="3264407" cy="4147739"/>
          </a:xfrm>
          <a:prstGeom prst="rect">
            <a:avLst/>
          </a:prstGeom>
        </p:spPr>
        <p:txBody>
          <a:bodyPr vert="horz" lIns="68580" tIns="34290" rIns="68580" bIns="34290" rtlCol="0" anchor="ctr">
            <a:normAutofit/>
          </a:bodyPr>
          <a:lstStyle/>
          <a:p>
            <a:pPr algn="r">
              <a:lnSpc>
                <a:spcPct val="90000"/>
              </a:lnSpc>
              <a:spcBef>
                <a:spcPct val="0"/>
              </a:spcBef>
              <a:spcAft>
                <a:spcPts val="450"/>
              </a:spcAft>
            </a:pPr>
            <a:endParaRPr lang="en-US" altLang="zh-CN" sz="3300" dirty="0">
              <a:solidFill>
                <a:prstClr val="black"/>
              </a:solidFill>
              <a:latin typeface="Calibri Light" panose="020F0302020204030204"/>
            </a:endParaRPr>
          </a:p>
          <a:p>
            <a:pPr algn="r">
              <a:lnSpc>
                <a:spcPct val="90000"/>
              </a:lnSpc>
              <a:spcBef>
                <a:spcPct val="0"/>
              </a:spcBef>
              <a:spcAft>
                <a:spcPts val="450"/>
              </a:spcAft>
            </a:pPr>
            <a:r>
              <a:rPr lang="zh-CN" altLang="en-US" sz="3300" dirty="0">
                <a:solidFill>
                  <a:prstClr val="black"/>
                </a:solidFill>
                <a:latin typeface="Calibri Light" panose="020F0302020204030204"/>
              </a:rPr>
              <a:t>人工智能（</a:t>
            </a:r>
            <a:r>
              <a:rPr lang="en-US" altLang="zh-CN" sz="3300" dirty="0">
                <a:solidFill>
                  <a:prstClr val="black"/>
                </a:solidFill>
                <a:latin typeface="Calibri Light" panose="020F0302020204030204"/>
              </a:rPr>
              <a:t>AI</a:t>
            </a:r>
            <a:r>
              <a:rPr lang="zh-CN" altLang="en-US" sz="3300" dirty="0">
                <a:solidFill>
                  <a:prstClr val="black"/>
                </a:solidFill>
                <a:latin typeface="Calibri Light" panose="020F0302020204030204"/>
              </a:rPr>
              <a:t>）</a:t>
            </a:r>
            <a:endParaRPr lang="en-US" altLang="zh-CN" sz="3300" dirty="0">
              <a:solidFill>
                <a:prstClr val="black"/>
              </a:solidFill>
              <a:latin typeface="Calibri Light" panose="020F0302020204030204"/>
            </a:endParaRPr>
          </a:p>
        </p:txBody>
      </p:sp>
    </p:spTree>
    <p:extLst>
      <p:ext uri="{BB962C8B-B14F-4D97-AF65-F5344CB8AC3E}">
        <p14:creationId xmlns:p14="http://schemas.microsoft.com/office/powerpoint/2010/main" val="37340133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317</Words>
  <Application>Microsoft Office PowerPoint</Application>
  <PresentationFormat>宽屏</PresentationFormat>
  <Paragraphs>167</Paragraphs>
  <Slides>44</Slides>
  <Notes>30</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44</vt:i4>
      </vt:variant>
    </vt:vector>
  </HeadingPairs>
  <TitlesOfParts>
    <vt:vector size="63" baseType="lpstr">
      <vt:lpstr>等线</vt:lpstr>
      <vt:lpstr>等线 Light</vt:lpstr>
      <vt:lpstr>东文宋体</vt:lpstr>
      <vt:lpstr>黑体</vt:lpstr>
      <vt:lpstr>SimSun</vt:lpstr>
      <vt:lpstr>SimSun</vt:lpstr>
      <vt:lpstr>微软雅黑</vt:lpstr>
      <vt:lpstr>微软雅黑 Light</vt:lpstr>
      <vt:lpstr>Arial</vt:lpstr>
      <vt:lpstr>Calibri</vt:lpstr>
      <vt:lpstr>Calibri Light</vt:lpstr>
      <vt:lpstr>Times New Roman</vt:lpstr>
      <vt:lpstr>Wingdings</vt:lpstr>
      <vt:lpstr>Office 主题​​</vt:lpstr>
      <vt:lpstr>1_Office 主题​​</vt:lpstr>
      <vt:lpstr>3_Office 主题​​</vt:lpstr>
      <vt:lpstr>2_Office 主题​​</vt:lpstr>
      <vt:lpstr>4_Office 主题​​</vt:lpstr>
      <vt:lpstr>5_Office 主题​​</vt:lpstr>
      <vt:lpstr>PowerPoint 演示文稿</vt:lpstr>
      <vt:lpstr>PowerPoint 演示文稿</vt:lpstr>
      <vt:lpstr>PowerPoint 演示文稿</vt:lpstr>
      <vt:lpstr>PowerPoint 演示文稿</vt:lpstr>
      <vt:lpstr>AI  is  the  new  electricity           ---Andrew 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zyy</dc:creator>
  <cp:lastModifiedBy>zyy</cp:lastModifiedBy>
  <cp:revision>2</cp:revision>
  <dcterms:created xsi:type="dcterms:W3CDTF">2018-09-08T07:21:20Z</dcterms:created>
  <dcterms:modified xsi:type="dcterms:W3CDTF">2018-09-09T09:09:53Z</dcterms:modified>
</cp:coreProperties>
</file>